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Inter"/>
      <p:regular r:id="rId73"/>
      <p:bold r:id="rId74"/>
      <p:italic r:id="rId75"/>
      <p:boldItalic r:id="rId76"/>
    </p:embeddedFont>
    <p:embeddedFont>
      <p:font typeface="Poppins"/>
      <p:regular r:id="rId77"/>
      <p:bold r:id="rId78"/>
      <p:italic r:id="rId79"/>
      <p:boldItalic r:id="rId80"/>
    </p:embeddedFont>
    <p:embeddedFont>
      <p:font typeface="Lexend"/>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oppins-boldItalic.fntdata"/><Relationship Id="rId82" Type="http://schemas.openxmlformats.org/officeDocument/2006/relationships/font" Target="fonts/Lexend-bold.fntdata"/><Relationship Id="rId81" Type="http://schemas.openxmlformats.org/officeDocument/2006/relationships/font" Target="fonts/Lexend-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Inter-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Inter-italic.fntdata"/><Relationship Id="rId30" Type="http://schemas.openxmlformats.org/officeDocument/2006/relationships/slide" Target="slides/slide25.xml"/><Relationship Id="rId74" Type="http://schemas.openxmlformats.org/officeDocument/2006/relationships/font" Target="fonts/Inter-bold.fntdata"/><Relationship Id="rId33" Type="http://schemas.openxmlformats.org/officeDocument/2006/relationships/slide" Target="slides/slide28.xml"/><Relationship Id="rId77" Type="http://schemas.openxmlformats.org/officeDocument/2006/relationships/font" Target="fonts/Poppins-regular.fntdata"/><Relationship Id="rId32" Type="http://schemas.openxmlformats.org/officeDocument/2006/relationships/slide" Target="slides/slide27.xml"/><Relationship Id="rId76" Type="http://schemas.openxmlformats.org/officeDocument/2006/relationships/font" Target="fonts/Inter-boldItalic.fntdata"/><Relationship Id="rId35" Type="http://schemas.openxmlformats.org/officeDocument/2006/relationships/slide" Target="slides/slide30.xml"/><Relationship Id="rId79" Type="http://schemas.openxmlformats.org/officeDocument/2006/relationships/font" Target="fonts/Poppins-italic.fntdata"/><Relationship Id="rId34" Type="http://schemas.openxmlformats.org/officeDocument/2006/relationships/slide" Target="slides/slide29.xml"/><Relationship Id="rId78" Type="http://schemas.openxmlformats.org/officeDocument/2006/relationships/font" Target="fonts/Poppins-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424abd2607a9a6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424abd2607a9a6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2165a72d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32165a72d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1d6b6c52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1d6b6c52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293e349bdf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293e349bdf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aspects of inclusion. equity, belonging, cultural competency, linguistic inclusion, economic </a:t>
            </a:r>
            <a:r>
              <a:rPr lang="en"/>
              <a:t>inclusion</a:t>
            </a:r>
            <a:r>
              <a:rPr lang="en"/>
              <a:t>, neurodiversity, geographic inclusion.. to name a few. I’ll focus on two of these flavors: accessbility and diversity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10b5e20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10b5e20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SLIDES_API116854062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SLIDES_API11685406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0fcf7c2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30fcf7c2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32165a72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32165a72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bbe6917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2bbe6917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32165a72d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32165a72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2adfc9df9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2adfc9df9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32165a72d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32165a72da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293e349bdf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293e349bdf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2165a72d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2165a72d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293e349bdf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293e349bdf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 SHOULD CARE AS A DEVELOPER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2ba39731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2ba39731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 SHOULD CARE AS A DEVELOPER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2bbe69178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2bbe69178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Let’s build a future where everyone has a seat at the table."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Speaker notes: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"According to a 2023 report by the Bureau of Labor Statistics: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Only 26% of computing-related jobs are held by women.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Black professionals hold just 7% of tech jobs, despite making up 13% of the U.S. population.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Latinx professionals hold only 8% of tech jobs, while representing 18% of the population.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for individuals with disabilities, representation drops to less than 5% in the tech workforce."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Connecting the Dots:</a:t>
            </a:r>
            <a:endParaRPr/>
          </a:p>
          <a:p>
            <a:pPr indent="0" lvl="0" marL="0" rtl="0" algn="l">
              <a:spcBef>
                <a:spcPts val="0"/>
              </a:spcBef>
              <a:spcAft>
                <a:spcPts val="0"/>
              </a:spcAft>
              <a:buClr>
                <a:schemeClr val="dk1"/>
              </a:buClr>
              <a:buSzPts val="1100"/>
              <a:buFont typeface="Arial"/>
              <a:buNone/>
            </a:pPr>
            <a:r>
              <a:rPr lang="en"/>
              <a:t>"These stats aren’t just numbers—they’re missed opportunities. If we’re building tech for everyone, shouldn’t our teams look like everyone?"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Setting the Stage:</a:t>
            </a:r>
            <a:endParaRPr/>
          </a:p>
          <a:p>
            <a:pPr indent="0" lvl="0" marL="0" rtl="0" algn="l">
              <a:spcBef>
                <a:spcPts val="0"/>
              </a:spcBef>
              <a:spcAft>
                <a:spcPts val="0"/>
              </a:spcAft>
              <a:buClr>
                <a:schemeClr val="dk1"/>
              </a:buClr>
              <a:buSzPts val="1100"/>
              <a:buFont typeface="Arial"/>
              <a:buNone/>
            </a:pPr>
            <a:r>
              <a:rPr lang="en"/>
              <a:t>"Today, we’re talking about why diversity in software engineering isn’t just nice to have—it’s a must.—it’s a necessity for innovation, growth, and creating products that truly meet the needs of everyone. We’ll explore the challenges we face, the progress being made, and most importantly, what each of us can do to build a more inclusive future in tech."</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a71da49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3a71da49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31d6b6c52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31d6b6c52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2bbe69178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2bbe69178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Challenge: Tech products often exclude people with disabilities.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Solution: Diverse teams, including engineers with disabilities, designed the Xbox Adaptive Controller.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Outcome: A groundbreaking product that empowers gamers with limited mobility.</a:t>
            </a:r>
            <a:endParaRPr>
              <a:solidFill>
                <a:schemeClr val="dk1"/>
              </a:solidFill>
            </a:endParaRPr>
          </a:p>
          <a:p>
            <a:pPr indent="0" lvl="0" marL="0" rtl="0" algn="l">
              <a:lnSpc>
                <a:spcPct val="115000"/>
              </a:lnSpc>
              <a:spcBef>
                <a:spcPts val="0"/>
              </a:spcBef>
              <a:spcAft>
                <a:spcPts val="0"/>
              </a:spcAft>
              <a:buNone/>
            </a:pPr>
            <a:r>
              <a:rPr lang="en">
                <a:solidFill>
                  <a:schemeClr val="dk1"/>
                </a:solidFill>
              </a:rPr>
              <a:t>Let’s start with Microsoft—a company that’s leading the way in inclusive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Here’s the challenge they faced: Many tech products weren’t designed with people with disabilities in mind. This meant that a significant portion of the population was being left out.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 what did Microsoft do? They formed diverse teams, including engineers with disabilities, to tackle this problem head-on. One of their most iconic innovations is the Xbox Adaptive Controller.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This controller was designed specifically for gamers with limited mobility. It features customizable inputs, compatibility with external devices, and a user-friendly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result? A groundbreaking product that’s been praised for its inclusivity and innovation.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key takeaway here is simple: Diverse teams create products that work for everyone. By including people with disabilities in the design process, Microsoft didn’t just solve a problem—they set a new standard for accessibility in tech." </a:t>
            </a:r>
            <a:r>
              <a:rPr lang="en">
                <a:solidFill>
                  <a:schemeClr val="dk1"/>
                </a:solidFill>
              </a:rPr>
              <a:t>A diverse team considers edge cases that a homogeneous group might overlook, leading to products that cater to a wider audience.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31d6b6c52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31d6b6c52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Challenge: Tech products often exclude people with disabilities.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Solution: Diverse teams, including engineers with disabilities, designed the Xbox Adaptive Controller.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Outcome: A groundbreaking product that empowers gamers with limited mobility.</a:t>
            </a:r>
            <a:endParaRPr>
              <a:solidFill>
                <a:schemeClr val="dk1"/>
              </a:solidFill>
            </a:endParaRPr>
          </a:p>
          <a:p>
            <a:pPr indent="0" lvl="0" marL="0" rtl="0" algn="l">
              <a:lnSpc>
                <a:spcPct val="115000"/>
              </a:lnSpc>
              <a:spcBef>
                <a:spcPts val="0"/>
              </a:spcBef>
              <a:spcAft>
                <a:spcPts val="0"/>
              </a:spcAft>
              <a:buNone/>
            </a:pPr>
            <a:r>
              <a:rPr lang="en">
                <a:solidFill>
                  <a:schemeClr val="dk1"/>
                </a:solidFill>
              </a:rPr>
              <a:t>Let’s start with Microsoft—a company that’s leading the way in inclusive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Here’s the challenge they faced: Many tech products weren’t designed with people with disabilities in mind. This meant that a significant portion of the population was being left out.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 what did Microsoft do? They formed diverse teams, including engineers with disabilities, to tackle this problem head-on. One of their most iconic innovations is the Xbox Adaptive Controller.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This controller was designed specifically for gamers with limited mobility. It features customizable inputs, compatibility with external devices, and a user-friendly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result? A groundbreaking product that’s been praised for its inclusivity and innovation.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key takeaway here is simple: Diverse teams create products that work for everyone. By including people with disabilities in the design process, Microsoft didn’t just solve a problem—they set a new standard for accessibility in tech." A diverse team considers edge cases that a homogeneous group might overlook, leading to products that cater to a wider audience.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31d6b6c52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31d6b6c52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Challenge: Tech products often exclude people with disabilities.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Solution: Diverse teams, including engineers with disabilities, designed the Xbox Adaptive Controller.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Outcome: A groundbreaking product that empowers gamers with limited mobility.</a:t>
            </a:r>
            <a:endParaRPr>
              <a:solidFill>
                <a:schemeClr val="dk1"/>
              </a:solidFill>
            </a:endParaRPr>
          </a:p>
          <a:p>
            <a:pPr indent="0" lvl="0" marL="0" rtl="0" algn="l">
              <a:lnSpc>
                <a:spcPct val="115000"/>
              </a:lnSpc>
              <a:spcBef>
                <a:spcPts val="0"/>
              </a:spcBef>
              <a:spcAft>
                <a:spcPts val="0"/>
              </a:spcAft>
              <a:buNone/>
            </a:pPr>
            <a:r>
              <a:rPr lang="en">
                <a:solidFill>
                  <a:schemeClr val="dk1"/>
                </a:solidFill>
              </a:rPr>
              <a:t>Let’s start with Microsoft—a company that’s leading the way in inclusive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Here’s the challenge they faced: Many tech products weren’t designed with people with disabilities in mind. This meant that a significant portion of the population was being left out.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 what did Microsoft do? They formed diverse teams, including engineers with disabilities, to tackle this problem head-on. One of their most iconic innovations is the Xbox Adaptive Controller.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This controller was designed specifically for gamers with limited mobility. It features customizable inputs, compatibility with external devices, and a user-friendly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result? A groundbreaking product that’s been praised for its inclusivity and innovation.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key takeaway here is simple: Diverse teams create products that work for everyone. By including people with disabilities in the design process, Microsoft didn’t just solve a problem—they set a new standard for accessibility in tech." A diverse team considers edge cases that a homogeneous group might overlook, leading to products that cater to a wider audience.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3af18575de396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e3af18575de396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31d6b6c52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31d6b6c52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Challenge: Tech products often exclude people with disabilities.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Solution: Diverse teams, including engineers with disabilities, designed the Xbox Adaptive Controller.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Outcome: A groundbreaking product that empowers gamers with limited mobility.</a:t>
            </a:r>
            <a:endParaRPr>
              <a:solidFill>
                <a:schemeClr val="dk1"/>
              </a:solidFill>
            </a:endParaRPr>
          </a:p>
          <a:p>
            <a:pPr indent="0" lvl="0" marL="0" rtl="0" algn="l">
              <a:lnSpc>
                <a:spcPct val="115000"/>
              </a:lnSpc>
              <a:spcBef>
                <a:spcPts val="0"/>
              </a:spcBef>
              <a:spcAft>
                <a:spcPts val="0"/>
              </a:spcAft>
              <a:buNone/>
            </a:pPr>
            <a:r>
              <a:rPr lang="en">
                <a:solidFill>
                  <a:schemeClr val="dk1"/>
                </a:solidFill>
              </a:rPr>
              <a:t>Let’s start with Microsoft—a company that’s leading the way in inclusive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Here’s the challenge they faced: Many tech products weren’t designed with people with disabilities in mind. This meant that a significant portion of the population was being left out.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 what did Microsoft do? They formed diverse teams, including engineers with disabilities, to tackle this problem head-on. One of their most iconic innovations is the Xbox Adaptive Controller.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This controller was designed specifically for gamers with limited mobility. It features customizable inputs, compatibility with external devices, and a user-friendly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result? A groundbreaking product that’s been praised for its inclusivity and innovation.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key takeaway here is simple: Diverse teams create products that work for everyone. By including people with disabilities in the design process, Microsoft didn’t just solve a problem—they set a new standard for accessibility in tech." A diverse team considers edge cases that a homogeneous group might overlook, leading to products that cater to a wider audience.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2165a72d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32165a72d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371e0e16b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371e0e16b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31d6b6c52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31d6b6c52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371e0e16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371e0e16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32165a72d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32165a72d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31d6b6c52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31d6b6c52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SLIDES_API14676706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SLIDES_API14676706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30fcf7c24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30fcf7c24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30fcf7c24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30fcf7c24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2165a72d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2165a72d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2eaf02032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2eaf02032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299cd9dc6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299cd9dc6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299cd9dc6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299cd9dc6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i add a layer of inclusion in tech?</a:t>
            </a:r>
            <a:endParaRPr/>
          </a:p>
          <a:p>
            <a:pPr indent="0" lvl="0" marL="0" rtl="0" algn="l">
              <a:spcBef>
                <a:spcPts val="0"/>
              </a:spcBef>
              <a:spcAft>
                <a:spcPts val="0"/>
              </a:spcAft>
              <a:buNone/>
            </a:pPr>
            <a:r>
              <a:rPr lang="en"/>
              <a:t>Bing mindful, proactive measures, ARIA testing tools.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268809336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268809336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237d0f3e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237d0f3e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001D35"/>
                </a:solidFill>
                <a:highlight>
                  <a:srgbClr val="FFFFFF"/>
                </a:highlight>
              </a:rPr>
              <a:t>We all have interacted with security </a:t>
            </a:r>
            <a:r>
              <a:rPr lang="en" sz="1350">
                <a:solidFill>
                  <a:srgbClr val="001D35"/>
                </a:solidFill>
                <a:highlight>
                  <a:srgbClr val="FFFFFF"/>
                </a:highlight>
              </a:rPr>
              <a:t>protocols</a:t>
            </a:r>
            <a:r>
              <a:rPr lang="en" sz="1350">
                <a:solidFill>
                  <a:srgbClr val="001D35"/>
                </a:solidFill>
                <a:highlight>
                  <a:srgbClr val="FFFFFF"/>
                </a:highlight>
              </a:rPr>
              <a:t> in some way or the other. This particular </a:t>
            </a:r>
            <a:r>
              <a:rPr lang="en" sz="1350">
                <a:solidFill>
                  <a:srgbClr val="001D35"/>
                </a:solidFill>
                <a:highlight>
                  <a:srgbClr val="FFFFFF"/>
                </a:highlight>
              </a:rPr>
              <a:t>example on the screen is</a:t>
            </a:r>
            <a:r>
              <a:rPr lang="en" sz="1350">
                <a:solidFill>
                  <a:srgbClr val="001D35"/>
                </a:solidFill>
                <a:highlight>
                  <a:srgbClr val="FFFFFF"/>
                </a:highlight>
              </a:rPr>
              <a:t> to verify replay or impersonation attacks in </a:t>
            </a:r>
            <a:r>
              <a:rPr lang="en" sz="1350">
                <a:solidFill>
                  <a:srgbClr val="001D35"/>
                </a:solidFill>
                <a:highlight>
                  <a:srgbClr val="FFFFFF"/>
                </a:highlight>
              </a:rPr>
              <a:t>general</a:t>
            </a:r>
            <a:r>
              <a:rPr lang="en" sz="1350">
                <a:solidFill>
                  <a:srgbClr val="001D35"/>
                </a:solidFill>
                <a:highlight>
                  <a:srgbClr val="FFFFFF"/>
                </a:highlight>
              </a:rPr>
              <a:t> and we go with challenge response protocols like Captchas. </a:t>
            </a:r>
            <a:endParaRPr sz="1350">
              <a:solidFill>
                <a:srgbClr val="001D35"/>
              </a:solidFill>
              <a:highlight>
                <a:srgbClr val="FFFFFF"/>
              </a:highlight>
            </a:endParaRPr>
          </a:p>
          <a:p>
            <a:pPr indent="0" lvl="0" marL="0" rtl="0" algn="l">
              <a:spcBef>
                <a:spcPts val="0"/>
              </a:spcBef>
              <a:spcAft>
                <a:spcPts val="0"/>
              </a:spcAft>
              <a:buNone/>
            </a:pPr>
            <a:r>
              <a:rPr lang="en" sz="1350">
                <a:solidFill>
                  <a:srgbClr val="001D35"/>
                </a:solidFill>
                <a:highlight>
                  <a:srgbClr val="FFFFFF"/>
                </a:highlight>
              </a:rPr>
              <a:t>According to the World Health Organization (WHO), over </a:t>
            </a:r>
            <a:r>
              <a:rPr b="1" lang="en" sz="1200">
                <a:solidFill>
                  <a:srgbClr val="3C4245"/>
                </a:solidFill>
                <a:highlight>
                  <a:srgbClr val="FFFFFF"/>
                </a:highlight>
              </a:rPr>
              <a:t> 2.2 billion</a:t>
            </a:r>
            <a:r>
              <a:rPr lang="en" sz="1350">
                <a:solidFill>
                  <a:srgbClr val="001D35"/>
                </a:solidFill>
                <a:highlight>
                  <a:srgbClr val="FFFFFF"/>
                </a:highlight>
              </a:rPr>
              <a:t> people worldwide have hearing loss, which is about 25% of the global population.</a:t>
            </a:r>
            <a:endParaRPr sz="1350">
              <a:solidFill>
                <a:srgbClr val="001D35"/>
              </a:solidFill>
              <a:highlight>
                <a:srgbClr val="FFFFFF"/>
              </a:highlight>
            </a:endParaRPr>
          </a:p>
          <a:p>
            <a:pPr indent="0" lvl="0" marL="0" rtl="0" algn="l">
              <a:spcBef>
                <a:spcPts val="0"/>
              </a:spcBef>
              <a:spcAft>
                <a:spcPts val="0"/>
              </a:spcAft>
              <a:buNone/>
            </a:pPr>
            <a:r>
              <a:t/>
            </a:r>
            <a:endParaRPr sz="1350">
              <a:solidFill>
                <a:srgbClr val="001D35"/>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2bbe69178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2bbe69178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e3af18575de396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e3af18575de396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30fcf7c24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30fcf7c24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SLIDES_API192973490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SLIDES_API192973490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32165a72d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32165a72d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93e349bd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93e349bd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2eaf02032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2eaf02032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30fcf7c24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30fcf7c24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30fcf7c24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30fcf7c24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30fcf7c24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30fcf7c24f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32165a72d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32165a72d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32165a72d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32165a72d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32165a72d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32165a72d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22d81d96fb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22d81d96fb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30fcf7c24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30fcf7c24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31f8f970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31f8f970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237d0f3ec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237d0f3ec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31f8f9708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31f8f9708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30fcf7c24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30fcf7c24f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32165a72d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32165a72d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30fcf7c24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30fcf7c24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30fcf7c24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30fcf7c24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30fcf7c24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30fcf7c24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299cd9dc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299cd9dc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3a71da490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3a71da490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1f8f9708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31f8f97083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2165a72d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2165a72d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1d6b6c52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31d6b6c52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200" cy="23454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7" name="Google Shape;127;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9" name="Google Shape;12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0" name="Google Shape;130;p25"/>
          <p:cNvSpPr txBox="1"/>
          <p:nvPr>
            <p:ph idx="12" type="sldNum"/>
          </p:nvPr>
        </p:nvSpPr>
        <p:spPr>
          <a:xfrm>
            <a:off x="6457950" y="4767263"/>
            <a:ext cx="2057400" cy="346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330200" lvl="0" marL="457200" marR="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spcBef>
                <a:spcPts val="0"/>
              </a:spcBef>
              <a:buNone/>
              <a:defRPr b="0" i="0" sz="600" u="none" cap="none" strike="noStrike">
                <a:solidFill>
                  <a:srgbClr val="888888"/>
                </a:solidFill>
                <a:latin typeface="Calibri"/>
                <a:ea typeface="Calibri"/>
                <a:cs typeface="Calibri"/>
                <a:sym typeface="Calibri"/>
              </a:defRPr>
            </a:lvl1pPr>
            <a:lvl2pPr indent="0" lvl="1" marL="0" marR="0" algn="r">
              <a:spcBef>
                <a:spcPts val="0"/>
              </a:spcBef>
              <a:buNone/>
              <a:defRPr b="0" i="0" sz="600" u="none" cap="none" strike="noStrike">
                <a:solidFill>
                  <a:srgbClr val="888888"/>
                </a:solidFill>
                <a:latin typeface="Calibri"/>
                <a:ea typeface="Calibri"/>
                <a:cs typeface="Calibri"/>
                <a:sym typeface="Calibri"/>
              </a:defRPr>
            </a:lvl2pPr>
            <a:lvl3pPr indent="0" lvl="2" marL="0" marR="0" algn="r">
              <a:spcBef>
                <a:spcPts val="0"/>
              </a:spcBef>
              <a:buNone/>
              <a:defRPr b="0" i="0" sz="600" u="none" cap="none" strike="noStrike">
                <a:solidFill>
                  <a:srgbClr val="888888"/>
                </a:solidFill>
                <a:latin typeface="Calibri"/>
                <a:ea typeface="Calibri"/>
                <a:cs typeface="Calibri"/>
                <a:sym typeface="Calibri"/>
              </a:defRPr>
            </a:lvl3pPr>
            <a:lvl4pPr indent="0" lvl="3" marL="0" marR="0" algn="r">
              <a:spcBef>
                <a:spcPts val="0"/>
              </a:spcBef>
              <a:buNone/>
              <a:defRPr b="0" i="0" sz="600" u="none" cap="none" strike="noStrike">
                <a:solidFill>
                  <a:srgbClr val="888888"/>
                </a:solidFill>
                <a:latin typeface="Calibri"/>
                <a:ea typeface="Calibri"/>
                <a:cs typeface="Calibri"/>
                <a:sym typeface="Calibri"/>
              </a:defRPr>
            </a:lvl4pPr>
            <a:lvl5pPr indent="0" lvl="4" marL="0" marR="0" algn="r">
              <a:spcBef>
                <a:spcPts val="0"/>
              </a:spcBef>
              <a:buNone/>
              <a:defRPr b="0" i="0" sz="600" u="none" cap="none" strike="noStrike">
                <a:solidFill>
                  <a:srgbClr val="888888"/>
                </a:solidFill>
                <a:latin typeface="Calibri"/>
                <a:ea typeface="Calibri"/>
                <a:cs typeface="Calibri"/>
                <a:sym typeface="Calibri"/>
              </a:defRPr>
            </a:lvl5pPr>
            <a:lvl6pPr indent="0" lvl="5" marL="0" marR="0" algn="r">
              <a:spcBef>
                <a:spcPts val="0"/>
              </a:spcBef>
              <a:buNone/>
              <a:defRPr b="0" i="0" sz="600" u="none" cap="none" strike="noStrike">
                <a:solidFill>
                  <a:srgbClr val="888888"/>
                </a:solidFill>
                <a:latin typeface="Calibri"/>
                <a:ea typeface="Calibri"/>
                <a:cs typeface="Calibri"/>
                <a:sym typeface="Calibri"/>
              </a:defRPr>
            </a:lvl6pPr>
            <a:lvl7pPr indent="0" lvl="6" marL="0" marR="0" algn="r">
              <a:spcBef>
                <a:spcPts val="0"/>
              </a:spcBef>
              <a:buNone/>
              <a:defRPr b="0" i="0" sz="600" u="none" cap="none" strike="noStrike">
                <a:solidFill>
                  <a:srgbClr val="888888"/>
                </a:solidFill>
                <a:latin typeface="Calibri"/>
                <a:ea typeface="Calibri"/>
                <a:cs typeface="Calibri"/>
                <a:sym typeface="Calibri"/>
              </a:defRPr>
            </a:lvl7pPr>
            <a:lvl8pPr indent="0" lvl="7" marL="0" marR="0" algn="r">
              <a:spcBef>
                <a:spcPts val="0"/>
              </a:spcBef>
              <a:buNone/>
              <a:defRPr b="0" i="0" sz="600" u="none" cap="none" strike="noStrike">
                <a:solidFill>
                  <a:srgbClr val="888888"/>
                </a:solidFill>
                <a:latin typeface="Calibri"/>
                <a:ea typeface="Calibri"/>
                <a:cs typeface="Calibri"/>
                <a:sym typeface="Calibri"/>
              </a:defRPr>
            </a:lvl8pPr>
            <a:lvl9pPr indent="0" lvl="8" marL="0" marR="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6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35.png"/><Relationship Id="rId7"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www.slido.com/support/gsi/how-to-change-the-design" TargetMode="External"/><Relationship Id="rId4" Type="http://schemas.openxmlformats.org/officeDocument/2006/relationships/hyperlink" Target="https://www.sli.do/features-google-slides?interaction-type=UmFua2luZw%3D%3D" TargetMode="External"/><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hyperlink" Target="https://chrome.google.com/webstore/detail/slido/dhhclfjehmpacimcdknijodpjpmppkii" TargetMode="External"/><Relationship Id="rId7" Type="http://schemas.openxmlformats.org/officeDocument/2006/relationships/image" Target="../media/image6.png"/><Relationship Id="rId8" Type="http://schemas.openxmlformats.org/officeDocument/2006/relationships/hyperlink" Target="https://www.sli.do/features-google-slides?payload=eyJwb2xsVXVpZCI6IjgyY2U4NGMwLWVjNTktNDUxOC1hOGJmLTA4MDExY2VmMTBlMyIsInByZXNlbnRhdGlvbklkIjoiMURnQXlJTmM2b3pkRUlza0VHUGh0RG5CTnZyYklnUDVYWnowY2RaajV3V28iLCJzbGlkZUlkIjoiU0xJREVTX0FQSTExNjg1NDA2MjhfMCIsInRpbWVsaW5lIjpbeyJwb2xsUXVlc3Rpb25VdWlkIjoiODcyZjI1YjctZDgxMS00M2EzLWJmOTEtNWRkMWM3YmQ4YmE0Iiwic2hvd1Jlc3VsdHMiOnRydWV9XSwidHlwZSI6IlNsaWRvUG9sbCJ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sejal-g.github.io/CPP_Online/" TargetMode="Externa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www.slido.com/support/gsi/how-to-change-the-design" TargetMode="External"/><Relationship Id="rId4" Type="http://schemas.openxmlformats.org/officeDocument/2006/relationships/hyperlink" Target="https://www.sli.do/features-google-slides?interaction-type=T3BlblRleHQ%3D" TargetMode="External"/><Relationship Id="rId9" Type="http://schemas.openxmlformats.org/officeDocument/2006/relationships/image" Target="../media/image10.png"/><Relationship Id="rId5" Type="http://schemas.openxmlformats.org/officeDocument/2006/relationships/image" Target="../media/image28.png"/><Relationship Id="rId6" Type="http://schemas.openxmlformats.org/officeDocument/2006/relationships/hyperlink" Target="https://chrome.google.com/webstore/detail/slido/dhhclfjehmpacimcdknijodpjpmppkii" TargetMode="External"/><Relationship Id="rId7" Type="http://schemas.openxmlformats.org/officeDocument/2006/relationships/image" Target="../media/image6.png"/><Relationship Id="rId8" Type="http://schemas.openxmlformats.org/officeDocument/2006/relationships/hyperlink" Target="https://www.sli.do/features-google-slides?payload=eyJwb2xsVXVpZCI6Ijg1Nzg1NzZmLWFlOGYtNDQ4Yi1hNjZiLTEyN2E1ZTJiYjY5NyIsInByZXNlbnRhdGlvbklkIjoiMURnQXlJTmM2b3pkRUlza0VHUGh0RG5CTnZyYklnUDVYWnowY2RaajV3V28iLCJzbGlkZUlkIjoiU0xJREVTX0FQSTE0Njc2NzA2MTdfMCIsInRpbWVsaW5lIjpbeyJwb2xsUXVlc3Rpb25VdWlkIjoiNzI3ZTg4YzktMDBhYi00MzkzLTljNjctOTVjNzFlMmM5ODMyIiwic2hvd1Jlc3VsdHMiOnRydWV9XSwidHlwZSI6IlNsaWRvUG9sbCJ9"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61.png"/><Relationship Id="rId5"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hyperlink" Target="https://www.w3.org/WAI/"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hyperlink" Target="https://www.slido.com/support/gsi/how-to-change-the-design" TargetMode="External"/><Relationship Id="rId4" Type="http://schemas.openxmlformats.org/officeDocument/2006/relationships/hyperlink" Target="https://www.sli.do/features-google-slides?interaction-type=TXVsdGlwbGVDaG9pY2U%3D" TargetMode="External"/><Relationship Id="rId9" Type="http://schemas.openxmlformats.org/officeDocument/2006/relationships/image" Target="../media/image10.png"/><Relationship Id="rId5" Type="http://schemas.openxmlformats.org/officeDocument/2006/relationships/image" Target="../media/image62.png"/><Relationship Id="rId6" Type="http://schemas.openxmlformats.org/officeDocument/2006/relationships/hyperlink" Target="https://chrome.google.com/webstore/detail/slido/dhhclfjehmpacimcdknijodpjpmppkii" TargetMode="External"/><Relationship Id="rId7" Type="http://schemas.openxmlformats.org/officeDocument/2006/relationships/image" Target="../media/image6.png"/><Relationship Id="rId8" Type="http://schemas.openxmlformats.org/officeDocument/2006/relationships/hyperlink" Target="https://www.sli.do/features-google-slides?payload=eyJwb2xsVXVpZCI6Ijk5NWEzYzQ3LWViMjYtNDNlMy1hYjhiLTM3Nzk4M2ZlOGNjNCIsInByZXNlbnRhdGlvbklkIjoiMURnQXlJTmM2b3pkRUlza0VHUGh0RG5CTnZyYklnUDVYWnowY2RaajV3V28iLCJzbGlkZUlkIjoiU0xJREVTX0FQSTE5Mjk3MzQ5MDZfMCIsInRpbWVsaW5lIjpbeyJwb2xsUXVlc3Rpb25VdWlkIjoiZDRkNGRlNjItMzg2OS00MjkwLTg0NWMtN2EwZWFjNjJkNDcyIiwic2hvd1Jlc3VsdHMiOnRydWV9XSwidHlwZSI6IlNsaWRvUG9sbCJ9"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journals.sagepub.com/doi/10.1177/17496020211037259" TargetMode="External"/><Relationship Id="rId4" Type="http://schemas.openxmlformats.org/officeDocument/2006/relationships/hyperlink" Target="https://www.who.int/health-topics/disability" TargetMode="External"/><Relationship Id="rId9" Type="http://schemas.openxmlformats.org/officeDocument/2006/relationships/hyperlink" Target="https://www.ilo.org/publications/flagship-reports/world-employment-and-social-outlook-trends-2023" TargetMode="External"/><Relationship Id="rId5" Type="http://schemas.openxmlformats.org/officeDocument/2006/relationships/hyperlink" Target="https://www.undrr.org/report/2023-gobal-survey-report-on-persons-with-disabilities-and-disasters" TargetMode="External"/><Relationship Id="rId6" Type="http://schemas.openxmlformats.org/officeDocument/2006/relationships/hyperlink" Target="https://www.unesco.org/en/articles/international-womens-day-new-factsheet-highlights-gender-disparities-innovation-and-technology" TargetMode="External"/><Relationship Id="rId7" Type="http://schemas.openxmlformats.org/officeDocument/2006/relationships/hyperlink" Target="https://www.outnowconsulting.com/lgbt2020" TargetMode="External"/><Relationship Id="rId8" Type="http://schemas.openxmlformats.org/officeDocument/2006/relationships/hyperlink" Target="https://ec.europa.eu/eurostat"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s://www.weforum.org/" TargetMode="External"/><Relationship Id="rId4" Type="http://schemas.openxmlformats.org/officeDocument/2006/relationships/hyperlink" Target="https://www.bcg.com/publications/2018/how-diverse-leadership-teams-boost-innovation" TargetMode="External"/><Relationship Id="rId5" Type="http://schemas.openxmlformats.org/officeDocument/2006/relationships/hyperlink" Target="https://www.deloitte.com/global/en/issues/work/content/genz-millennialsurvey.html" TargetMode="External"/><Relationship Id="rId6" Type="http://schemas.openxmlformats.org/officeDocument/2006/relationships/hyperlink" Target="https://www.mckinsey.com/featured-insights/diversity-and-inclusion/diversity-wins-how-inclusion-matter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6.png"/><Relationship Id="rId4" Type="http://schemas.openxmlformats.org/officeDocument/2006/relationships/hyperlink" Target="https://www.linkedin.com/in/sejal-gupta-she-her/"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6"/>
          <p:cNvPicPr preferRelativeResize="0"/>
          <p:nvPr/>
        </p:nvPicPr>
        <p:blipFill rotWithShape="1">
          <a:blip r:embed="rId3">
            <a:alphaModFix/>
          </a:blip>
          <a:srcRect b="28022" l="0" r="0" t="45953"/>
          <a:stretch/>
        </p:blipFill>
        <p:spPr>
          <a:xfrm>
            <a:off x="147238" y="-1"/>
            <a:ext cx="8849536"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5"/>
          <p:cNvPicPr preferRelativeResize="0"/>
          <p:nvPr/>
        </p:nvPicPr>
        <p:blipFill rotWithShape="1">
          <a:blip r:embed="rId3">
            <a:alphaModFix/>
          </a:blip>
          <a:srcRect b="0" l="0" r="75429" t="0"/>
          <a:stretch/>
        </p:blipFill>
        <p:spPr>
          <a:xfrm>
            <a:off x="152400" y="152400"/>
            <a:ext cx="2171774" cy="4253875"/>
          </a:xfrm>
          <a:prstGeom prst="rect">
            <a:avLst/>
          </a:prstGeom>
          <a:noFill/>
          <a:ln>
            <a:noFill/>
          </a:ln>
        </p:spPr>
      </p:pic>
      <p:pic>
        <p:nvPicPr>
          <p:cNvPr id="233" name="Google Shape;233;p35"/>
          <p:cNvPicPr preferRelativeResize="0"/>
          <p:nvPr/>
        </p:nvPicPr>
        <p:blipFill rotWithShape="1">
          <a:blip r:embed="rId3">
            <a:alphaModFix/>
          </a:blip>
          <a:srcRect b="9759" l="25425" r="50004" t="787"/>
          <a:stretch/>
        </p:blipFill>
        <p:spPr>
          <a:xfrm>
            <a:off x="2247825" y="186950"/>
            <a:ext cx="2171774" cy="3805000"/>
          </a:xfrm>
          <a:prstGeom prst="rect">
            <a:avLst/>
          </a:prstGeom>
          <a:noFill/>
          <a:ln>
            <a:noFill/>
          </a:ln>
        </p:spPr>
      </p:pic>
      <p:pic>
        <p:nvPicPr>
          <p:cNvPr id="234" name="Google Shape;234;p35"/>
          <p:cNvPicPr preferRelativeResize="0"/>
          <p:nvPr/>
        </p:nvPicPr>
        <p:blipFill rotWithShape="1">
          <a:blip r:embed="rId3">
            <a:alphaModFix/>
          </a:blip>
          <a:srcRect b="5580" l="49977" r="25452" t="0"/>
          <a:stretch/>
        </p:blipFill>
        <p:spPr>
          <a:xfrm>
            <a:off x="4494750" y="152400"/>
            <a:ext cx="2171774" cy="4016350"/>
          </a:xfrm>
          <a:prstGeom prst="rect">
            <a:avLst/>
          </a:prstGeom>
          <a:noFill/>
          <a:ln>
            <a:noFill/>
          </a:ln>
        </p:spPr>
      </p:pic>
      <p:pic>
        <p:nvPicPr>
          <p:cNvPr id="235" name="Google Shape;235;p35"/>
          <p:cNvPicPr preferRelativeResize="0"/>
          <p:nvPr/>
        </p:nvPicPr>
        <p:blipFill rotWithShape="1">
          <a:blip r:embed="rId3">
            <a:alphaModFix/>
          </a:blip>
          <a:srcRect b="0" l="74400" r="0" t="0"/>
          <a:stretch/>
        </p:blipFill>
        <p:spPr>
          <a:xfrm>
            <a:off x="6695175" y="152400"/>
            <a:ext cx="2262751" cy="425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ctrTitle"/>
          </p:nvPr>
        </p:nvSpPr>
        <p:spPr>
          <a:xfrm>
            <a:off x="311700" y="1790288"/>
            <a:ext cx="8520600" cy="107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What is Inclusion?</a:t>
            </a:r>
            <a:endParaRPr b="1"/>
          </a:p>
        </p:txBody>
      </p:sp>
      <p:sp>
        <p:nvSpPr>
          <p:cNvPr id="241" name="Google Shape;241;p36"/>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6"/>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36"/>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6"/>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36"/>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6"/>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36"/>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249" name="Google Shape;249;p36"/>
          <p:cNvSpPr txBox="1"/>
          <p:nvPr/>
        </p:nvSpPr>
        <p:spPr>
          <a:xfrm>
            <a:off x="311750" y="3267050"/>
            <a:ext cx="85206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300">
                <a:solidFill>
                  <a:schemeClr val="dk1"/>
                </a:solidFill>
              </a:rPr>
              <a:t>Treating everyone the same is the best way to be inclusive.</a:t>
            </a:r>
            <a:endParaRPr b="1" sz="2300">
              <a:solidFill>
                <a:schemeClr val="dk1"/>
              </a:solidFill>
            </a:endParaRPr>
          </a:p>
        </p:txBody>
      </p:sp>
      <p:pic>
        <p:nvPicPr>
          <p:cNvPr id="250" name="Google Shape;250;p36"/>
          <p:cNvPicPr preferRelativeResize="0"/>
          <p:nvPr/>
        </p:nvPicPr>
        <p:blipFill>
          <a:blip r:embed="rId3">
            <a:alphaModFix/>
          </a:blip>
          <a:stretch>
            <a:fillRect/>
          </a:stretch>
        </p:blipFill>
        <p:spPr>
          <a:xfrm>
            <a:off x="3515950" y="2612050"/>
            <a:ext cx="1848799" cy="1848799"/>
          </a:xfrm>
          <a:prstGeom prst="rect">
            <a:avLst/>
          </a:prstGeom>
          <a:noFill/>
          <a:ln>
            <a:noFill/>
          </a:ln>
        </p:spPr>
      </p:pic>
      <p:sp>
        <p:nvSpPr>
          <p:cNvPr id="251" name="Google Shape;251;p36"/>
          <p:cNvSpPr txBox="1"/>
          <p:nvPr/>
        </p:nvSpPr>
        <p:spPr>
          <a:xfrm>
            <a:off x="311700" y="3267050"/>
            <a:ext cx="8520600" cy="94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2300">
                <a:solidFill>
                  <a:schemeClr val="dk1"/>
                </a:solidFill>
              </a:rPr>
              <a:t>Inclusion is fostering a culture that embraces differences</a:t>
            </a:r>
            <a:r>
              <a:rPr b="1" lang="en" sz="2300">
                <a:solidFill>
                  <a:schemeClr val="dk1"/>
                </a:solidFill>
              </a:rPr>
              <a:t> in backgrounds, perspectives, and identities</a:t>
            </a:r>
            <a:endParaRPr b="1" sz="23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 name="Shape 255"/>
        <p:cNvGrpSpPr/>
        <p:nvPr/>
      </p:nvGrpSpPr>
      <p:grpSpPr>
        <a:xfrm>
          <a:off x="0" y="0"/>
          <a:ext cx="0" cy="0"/>
          <a:chOff x="0" y="0"/>
          <a:chExt cx="0" cy="0"/>
        </a:xfrm>
      </p:grpSpPr>
      <p:sp>
        <p:nvSpPr>
          <p:cNvPr id="256" name="Google Shape;256;p37"/>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37"/>
          <p:cNvSpPr txBox="1"/>
          <p:nvPr>
            <p:ph type="ctrTitle"/>
          </p:nvPr>
        </p:nvSpPr>
        <p:spPr>
          <a:xfrm>
            <a:off x="311700" y="1790288"/>
            <a:ext cx="8520600" cy="107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Inclusion</a:t>
            </a:r>
            <a:endParaRPr b="1"/>
          </a:p>
        </p:txBody>
      </p:sp>
      <p:sp>
        <p:nvSpPr>
          <p:cNvPr id="258" name="Google Shape;258;p37"/>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37"/>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37"/>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37"/>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7"/>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37"/>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3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265" name="Google Shape;265;p37"/>
          <p:cNvSpPr txBox="1"/>
          <p:nvPr/>
        </p:nvSpPr>
        <p:spPr>
          <a:xfrm>
            <a:off x="5735400" y="2890725"/>
            <a:ext cx="2273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58170"/>
                </a:solidFill>
              </a:rPr>
              <a:t>Equity</a:t>
            </a:r>
            <a:endParaRPr sz="2500">
              <a:solidFill>
                <a:srgbClr val="958170"/>
              </a:solidFill>
            </a:endParaRPr>
          </a:p>
        </p:txBody>
      </p:sp>
      <p:sp>
        <p:nvSpPr>
          <p:cNvPr id="266" name="Google Shape;266;p37"/>
          <p:cNvSpPr txBox="1"/>
          <p:nvPr/>
        </p:nvSpPr>
        <p:spPr>
          <a:xfrm>
            <a:off x="6100125" y="4125775"/>
            <a:ext cx="26913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58170"/>
                </a:solidFill>
              </a:rPr>
              <a:t>Cultural Inclusion</a:t>
            </a:r>
            <a:endParaRPr sz="2500">
              <a:solidFill>
                <a:srgbClr val="958170"/>
              </a:solidFill>
            </a:endParaRPr>
          </a:p>
        </p:txBody>
      </p:sp>
      <p:sp>
        <p:nvSpPr>
          <p:cNvPr id="267" name="Google Shape;267;p37"/>
          <p:cNvSpPr txBox="1"/>
          <p:nvPr/>
        </p:nvSpPr>
        <p:spPr>
          <a:xfrm>
            <a:off x="5979825" y="1216125"/>
            <a:ext cx="2931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97F6A"/>
                </a:solidFill>
              </a:rPr>
              <a:t>Linguistic </a:t>
            </a:r>
            <a:r>
              <a:rPr lang="en" sz="2500">
                <a:solidFill>
                  <a:srgbClr val="997F6A"/>
                </a:solidFill>
              </a:rPr>
              <a:t>Inclusion</a:t>
            </a:r>
            <a:endParaRPr sz="2500">
              <a:solidFill>
                <a:srgbClr val="997F6A"/>
              </a:solidFill>
            </a:endParaRPr>
          </a:p>
        </p:txBody>
      </p:sp>
      <p:sp>
        <p:nvSpPr>
          <p:cNvPr id="268" name="Google Shape;268;p37"/>
          <p:cNvSpPr txBox="1"/>
          <p:nvPr/>
        </p:nvSpPr>
        <p:spPr>
          <a:xfrm>
            <a:off x="311700" y="4125775"/>
            <a:ext cx="3317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58170"/>
                </a:solidFill>
              </a:rPr>
              <a:t>Economic Inclusion</a:t>
            </a:r>
            <a:endParaRPr sz="2500">
              <a:solidFill>
                <a:srgbClr val="958170"/>
              </a:solidFill>
            </a:endParaRPr>
          </a:p>
        </p:txBody>
      </p:sp>
      <p:sp>
        <p:nvSpPr>
          <p:cNvPr id="269" name="Google Shape;269;p37"/>
          <p:cNvSpPr txBox="1"/>
          <p:nvPr/>
        </p:nvSpPr>
        <p:spPr>
          <a:xfrm>
            <a:off x="1199700" y="2890725"/>
            <a:ext cx="2429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58170"/>
                </a:solidFill>
              </a:rPr>
              <a:t>Neurodiversity </a:t>
            </a:r>
            <a:endParaRPr sz="2500">
              <a:solidFill>
                <a:srgbClr val="958170"/>
              </a:solidFill>
            </a:endParaRPr>
          </a:p>
        </p:txBody>
      </p:sp>
      <p:sp>
        <p:nvSpPr>
          <p:cNvPr id="270" name="Google Shape;270;p37"/>
          <p:cNvSpPr txBox="1"/>
          <p:nvPr/>
        </p:nvSpPr>
        <p:spPr>
          <a:xfrm>
            <a:off x="311700" y="1160638"/>
            <a:ext cx="3317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58170"/>
                </a:solidFill>
              </a:rPr>
              <a:t>Geographic </a:t>
            </a:r>
            <a:r>
              <a:rPr lang="en" sz="2500">
                <a:solidFill>
                  <a:srgbClr val="958170"/>
                </a:solidFill>
              </a:rPr>
              <a:t>Inclusion</a:t>
            </a:r>
            <a:endParaRPr sz="2500">
              <a:solidFill>
                <a:srgbClr val="958170"/>
              </a:solidFill>
            </a:endParaRPr>
          </a:p>
        </p:txBody>
      </p:sp>
      <p:sp>
        <p:nvSpPr>
          <p:cNvPr id="271" name="Google Shape;271;p37"/>
          <p:cNvSpPr txBox="1"/>
          <p:nvPr/>
        </p:nvSpPr>
        <p:spPr>
          <a:xfrm>
            <a:off x="3435300" y="3751125"/>
            <a:ext cx="21126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9900FF"/>
                </a:solidFill>
              </a:rPr>
              <a:t>D</a:t>
            </a:r>
            <a:r>
              <a:rPr lang="en" sz="2900">
                <a:solidFill>
                  <a:srgbClr val="0000FF"/>
                </a:solidFill>
              </a:rPr>
              <a:t>i</a:t>
            </a:r>
            <a:r>
              <a:rPr lang="en" sz="2900">
                <a:solidFill>
                  <a:srgbClr val="4A86E8"/>
                </a:solidFill>
              </a:rPr>
              <a:t>v</a:t>
            </a:r>
            <a:r>
              <a:rPr lang="en" sz="2900">
                <a:solidFill>
                  <a:srgbClr val="6AA84F"/>
                </a:solidFill>
              </a:rPr>
              <a:t>ers</a:t>
            </a:r>
            <a:r>
              <a:rPr lang="en" sz="2900">
                <a:solidFill>
                  <a:srgbClr val="F1C232"/>
                </a:solidFill>
              </a:rPr>
              <a:t>i</a:t>
            </a:r>
            <a:r>
              <a:rPr lang="en" sz="2900">
                <a:solidFill>
                  <a:srgbClr val="E69138"/>
                </a:solidFill>
              </a:rPr>
              <a:t>t</a:t>
            </a:r>
            <a:r>
              <a:rPr lang="en" sz="2900">
                <a:solidFill>
                  <a:srgbClr val="CC0000"/>
                </a:solidFill>
              </a:rPr>
              <a:t>y</a:t>
            </a:r>
            <a:endParaRPr sz="2900">
              <a:solidFill>
                <a:srgbClr val="CC0000"/>
              </a:solidFill>
            </a:endParaRPr>
          </a:p>
        </p:txBody>
      </p:sp>
      <p:sp>
        <p:nvSpPr>
          <p:cNvPr id="272" name="Google Shape;272;p37"/>
          <p:cNvSpPr txBox="1"/>
          <p:nvPr/>
        </p:nvSpPr>
        <p:spPr>
          <a:xfrm>
            <a:off x="3435300" y="3187388"/>
            <a:ext cx="2273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8E7CC3"/>
                </a:solidFill>
              </a:rPr>
              <a:t>Ac</a:t>
            </a:r>
            <a:r>
              <a:rPr lang="en" sz="2900">
                <a:solidFill>
                  <a:srgbClr val="0000FF"/>
                </a:solidFill>
              </a:rPr>
              <a:t>ce</a:t>
            </a:r>
            <a:r>
              <a:rPr lang="en" sz="2900">
                <a:solidFill>
                  <a:srgbClr val="4A86E8"/>
                </a:solidFill>
              </a:rPr>
              <a:t>s</a:t>
            </a:r>
            <a:r>
              <a:rPr lang="en" sz="2900">
                <a:solidFill>
                  <a:srgbClr val="6AA84F"/>
                </a:solidFill>
              </a:rPr>
              <a:t>si</a:t>
            </a:r>
            <a:r>
              <a:rPr lang="en" sz="2900">
                <a:solidFill>
                  <a:srgbClr val="FABB5A"/>
                </a:solidFill>
              </a:rPr>
              <a:t>bi</a:t>
            </a:r>
            <a:r>
              <a:rPr lang="en" sz="2900">
                <a:solidFill>
                  <a:srgbClr val="E69138"/>
                </a:solidFill>
              </a:rPr>
              <a:t>li</a:t>
            </a:r>
            <a:r>
              <a:rPr lang="en" sz="2900">
                <a:solidFill>
                  <a:srgbClr val="CC0000"/>
                </a:solidFill>
              </a:rPr>
              <a:t>ty</a:t>
            </a:r>
            <a:endParaRPr sz="29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8"/>
          <p:cNvPicPr preferRelativeResize="0"/>
          <p:nvPr/>
        </p:nvPicPr>
        <p:blipFill rotWithShape="1">
          <a:blip r:embed="rId3">
            <a:alphaModFix/>
          </a:blip>
          <a:srcRect b="0" l="14204" r="12877" t="0"/>
          <a:stretch/>
        </p:blipFill>
        <p:spPr>
          <a:xfrm>
            <a:off x="3182238" y="63225"/>
            <a:ext cx="2438788" cy="5017076"/>
          </a:xfrm>
          <a:prstGeom prst="rect">
            <a:avLst/>
          </a:prstGeom>
          <a:noFill/>
          <a:ln>
            <a:noFill/>
          </a:ln>
        </p:spPr>
      </p:pic>
      <p:pic>
        <p:nvPicPr>
          <p:cNvPr id="278" name="Google Shape;278;p38"/>
          <p:cNvPicPr preferRelativeResize="0"/>
          <p:nvPr/>
        </p:nvPicPr>
        <p:blipFill rotWithShape="1">
          <a:blip r:embed="rId4">
            <a:alphaModFix/>
          </a:blip>
          <a:srcRect b="5701" l="2543" r="0" t="-3673"/>
          <a:stretch/>
        </p:blipFill>
        <p:spPr>
          <a:xfrm>
            <a:off x="5682600" y="0"/>
            <a:ext cx="3461400" cy="2029939"/>
          </a:xfrm>
          <a:prstGeom prst="rect">
            <a:avLst/>
          </a:prstGeom>
          <a:noFill/>
          <a:ln>
            <a:noFill/>
          </a:ln>
        </p:spPr>
      </p:pic>
      <p:pic>
        <p:nvPicPr>
          <p:cNvPr id="279" name="Google Shape;279;p38"/>
          <p:cNvPicPr preferRelativeResize="0"/>
          <p:nvPr/>
        </p:nvPicPr>
        <p:blipFill rotWithShape="1">
          <a:blip r:embed="rId5">
            <a:alphaModFix/>
          </a:blip>
          <a:srcRect b="28750" l="0" r="0" t="9261"/>
          <a:stretch/>
        </p:blipFill>
        <p:spPr>
          <a:xfrm>
            <a:off x="5682600" y="2092975"/>
            <a:ext cx="3461399" cy="2995625"/>
          </a:xfrm>
          <a:prstGeom prst="rect">
            <a:avLst/>
          </a:prstGeom>
          <a:noFill/>
          <a:ln>
            <a:noFill/>
          </a:ln>
        </p:spPr>
      </p:pic>
      <p:pic>
        <p:nvPicPr>
          <p:cNvPr id="280" name="Google Shape;280;p38"/>
          <p:cNvPicPr preferRelativeResize="0"/>
          <p:nvPr/>
        </p:nvPicPr>
        <p:blipFill rotWithShape="1">
          <a:blip r:embed="rId6">
            <a:alphaModFix/>
          </a:blip>
          <a:srcRect b="28686" l="2748" r="2814" t="15077"/>
          <a:stretch/>
        </p:blipFill>
        <p:spPr>
          <a:xfrm>
            <a:off x="0" y="63225"/>
            <a:ext cx="3123175" cy="2512974"/>
          </a:xfrm>
          <a:prstGeom prst="rect">
            <a:avLst/>
          </a:prstGeom>
          <a:noFill/>
          <a:ln>
            <a:noFill/>
          </a:ln>
        </p:spPr>
      </p:pic>
      <p:pic>
        <p:nvPicPr>
          <p:cNvPr id="281" name="Google Shape;281;p38"/>
          <p:cNvPicPr preferRelativeResize="0"/>
          <p:nvPr/>
        </p:nvPicPr>
        <p:blipFill rotWithShape="1">
          <a:blip r:embed="rId7">
            <a:alphaModFix/>
          </a:blip>
          <a:srcRect b="5067" l="5779" r="9967" t="7251"/>
          <a:stretch/>
        </p:blipFill>
        <p:spPr>
          <a:xfrm>
            <a:off x="0" y="2650800"/>
            <a:ext cx="3123174" cy="2437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5" name="Shape 285"/>
        <p:cNvGrpSpPr/>
        <p:nvPr/>
      </p:nvGrpSpPr>
      <p:grpSpPr>
        <a:xfrm>
          <a:off x="0" y="0"/>
          <a:ext cx="0" cy="0"/>
          <a:chOff x="0" y="0"/>
          <a:chExt cx="0" cy="0"/>
        </a:xfrm>
      </p:grpSpPr>
      <p:sp>
        <p:nvSpPr>
          <p:cNvPr id="286" name="Google Shape;286;p39"/>
          <p:cNvSpPr/>
          <p:nvPr/>
        </p:nvSpPr>
        <p:spPr>
          <a:xfrm rot="5400000">
            <a:off x="7365228" y="0"/>
            <a:ext cx="1778700" cy="1778700"/>
          </a:xfrm>
          <a:prstGeom prst="diagStripe">
            <a:avLst>
              <a:gd fmla="val 50000" name="adj"/>
            </a:avLst>
          </a:prstGeom>
          <a:solidFill>
            <a:srgbClr val="EDFA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39"/>
          <p:cNvSpPr txBox="1"/>
          <p:nvPr/>
        </p:nvSpPr>
        <p:spPr>
          <a:xfrm rot="2700000">
            <a:off x="7215273" y="386217"/>
            <a:ext cx="2501461" cy="58378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98038"/>
                </a:solidFill>
                <a:latin typeface="Inter"/>
                <a:ea typeface="Inter"/>
                <a:cs typeface="Inter"/>
                <a:sym typeface="Inter"/>
              </a:rPr>
              <a:t>Do not edit</a:t>
            </a:r>
            <a:endParaRPr b="1" sz="1200">
              <a:solidFill>
                <a:srgbClr val="198038"/>
              </a:solidFill>
              <a:latin typeface="Inter"/>
              <a:ea typeface="Inter"/>
              <a:cs typeface="Inter"/>
              <a:sym typeface="Inter"/>
            </a:endParaRPr>
          </a:p>
          <a:p>
            <a:pPr indent="0" lvl="0" marL="0" rtl="0" algn="ctr">
              <a:spcBef>
                <a:spcPts val="0"/>
              </a:spcBef>
              <a:spcAft>
                <a:spcPts val="0"/>
              </a:spcAft>
              <a:buNone/>
            </a:pPr>
            <a:r>
              <a:rPr lang="en" sz="1200" u="sng">
                <a:solidFill>
                  <a:srgbClr val="198038"/>
                </a:solidFill>
                <a:latin typeface="Inter"/>
                <a:ea typeface="Inter"/>
                <a:cs typeface="Inter"/>
                <a:sym typeface="Inter"/>
                <a:hlinkClick r:id="rId3">
                  <a:extLst>
                    <a:ext uri="{A12FA001-AC4F-418D-AE19-62706E023703}">
                      <ahyp:hlinkClr val="tx"/>
                    </a:ext>
                  </a:extLst>
                </a:hlinkClick>
              </a:rPr>
              <a:t>How to change the design</a:t>
            </a:r>
            <a:endParaRPr sz="1200">
              <a:solidFill>
                <a:srgbClr val="198038"/>
              </a:solidFill>
              <a:latin typeface="Inter"/>
              <a:ea typeface="Inter"/>
              <a:cs typeface="Inter"/>
              <a:sym typeface="Inter"/>
            </a:endParaRPr>
          </a:p>
        </p:txBody>
      </p:sp>
      <p:pic>
        <p:nvPicPr>
          <p:cNvPr descr="poll-type-id" id="288" name="Google Shape;288;p39">
            <a:hlinkClick r:id="rId4"/>
          </p:cNvPr>
          <p:cNvPicPr preferRelativeResize="0"/>
          <p:nvPr/>
        </p:nvPicPr>
        <p:blipFill>
          <a:blip r:embed="rId5">
            <a:alphaModFix/>
          </a:blip>
          <a:stretch>
            <a:fillRect/>
          </a:stretch>
        </p:blipFill>
        <p:spPr>
          <a:xfrm>
            <a:off x="333520" y="1307027"/>
            <a:ext cx="1778772" cy="1778772"/>
          </a:xfrm>
          <a:prstGeom prst="rect">
            <a:avLst/>
          </a:prstGeom>
          <a:noFill/>
          <a:ln>
            <a:noFill/>
          </a:ln>
        </p:spPr>
      </p:pic>
      <p:sp>
        <p:nvSpPr>
          <p:cNvPr descr="title-id" id="289" name="Google Shape;289;p39"/>
          <p:cNvSpPr txBox="1"/>
          <p:nvPr/>
        </p:nvSpPr>
        <p:spPr>
          <a:xfrm>
            <a:off x="2334638" y="1320628"/>
            <a:ext cx="6364800" cy="17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Inter"/>
                <a:ea typeface="Inter"/>
                <a:cs typeface="Inter"/>
                <a:sym typeface="Inter"/>
              </a:rPr>
              <a:t>Which one(s) of these Netflix series have you watched or heard of?</a:t>
            </a:r>
            <a:endParaRPr b="1" sz="3600">
              <a:solidFill>
                <a:srgbClr val="5B5B5B"/>
              </a:solidFill>
              <a:latin typeface="Inter"/>
              <a:ea typeface="Inter"/>
              <a:cs typeface="Inter"/>
              <a:sym typeface="Inter"/>
            </a:endParaRPr>
          </a:p>
        </p:txBody>
      </p:sp>
      <p:sp>
        <p:nvSpPr>
          <p:cNvPr id="290" name="Google Shape;290;p39"/>
          <p:cNvSpPr/>
          <p:nvPr/>
        </p:nvSpPr>
        <p:spPr>
          <a:xfrm>
            <a:off x="0" y="4365024"/>
            <a:ext cx="9144000" cy="778500"/>
          </a:xfrm>
          <a:prstGeom prst="rect">
            <a:avLst/>
          </a:prstGeom>
          <a:solidFill>
            <a:srgbClr val="19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39"/>
          <p:cNvSpPr txBox="1"/>
          <p:nvPr/>
        </p:nvSpPr>
        <p:spPr>
          <a:xfrm>
            <a:off x="555866" y="4365024"/>
            <a:ext cx="6948300" cy="77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Inter"/>
                <a:ea typeface="Inter"/>
                <a:cs typeface="Inter"/>
                <a:sym typeface="Inter"/>
              </a:rPr>
              <a:t>Presenting with animations, GIFs or speaker notes? Enable our </a:t>
            </a:r>
            <a:r>
              <a:rPr lang="en" sz="1200" u="sng">
                <a:solidFill>
                  <a:srgbClr val="FFFFFF"/>
                </a:solidFill>
                <a:latin typeface="Inter"/>
                <a:ea typeface="Inter"/>
                <a:cs typeface="Inter"/>
                <a:sym typeface="Inter"/>
                <a:hlinkClick r:id="rId6">
                  <a:extLst>
                    <a:ext uri="{A12FA001-AC4F-418D-AE19-62706E023703}">
                      <ahyp:hlinkClr val="tx"/>
                    </a:ext>
                  </a:extLst>
                </a:hlinkClick>
              </a:rPr>
              <a:t>Chrome extension</a:t>
            </a:r>
            <a:endParaRPr sz="1200">
              <a:solidFill>
                <a:srgbClr val="FFFFFF"/>
              </a:solidFill>
              <a:latin typeface="Inter"/>
              <a:ea typeface="Inter"/>
              <a:cs typeface="Inter"/>
              <a:sym typeface="Inter"/>
            </a:endParaRPr>
          </a:p>
        </p:txBody>
      </p:sp>
      <p:pic>
        <p:nvPicPr>
          <p:cNvPr id="292" name="Google Shape;292;p39"/>
          <p:cNvPicPr preferRelativeResize="0"/>
          <p:nvPr/>
        </p:nvPicPr>
        <p:blipFill>
          <a:blip r:embed="rId7">
            <a:alphaModFix/>
          </a:blip>
          <a:stretch>
            <a:fillRect/>
          </a:stretch>
        </p:blipFill>
        <p:spPr>
          <a:xfrm>
            <a:off x="222347" y="4643089"/>
            <a:ext cx="222347" cy="222347"/>
          </a:xfrm>
          <a:prstGeom prst="rect">
            <a:avLst/>
          </a:prstGeom>
          <a:noFill/>
          <a:ln>
            <a:noFill/>
          </a:ln>
        </p:spPr>
      </p:pic>
      <p:pic>
        <p:nvPicPr>
          <p:cNvPr descr="logo-id" id="293" name="Google Shape;293;p39">
            <a:hlinkClick r:id="rId8"/>
          </p:cNvPr>
          <p:cNvPicPr preferRelativeResize="0"/>
          <p:nvPr/>
        </p:nvPicPr>
        <p:blipFill>
          <a:blip r:embed="rId9">
            <a:alphaModFix/>
          </a:blip>
          <a:stretch>
            <a:fillRect/>
          </a:stretch>
        </p:blipFill>
        <p:spPr>
          <a:xfrm>
            <a:off x="7921094" y="4476329"/>
            <a:ext cx="1111733" cy="5558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type="ctrTitle"/>
          </p:nvPr>
        </p:nvSpPr>
        <p:spPr>
          <a:xfrm>
            <a:off x="311700" y="1361350"/>
            <a:ext cx="4537800" cy="107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The </a:t>
            </a:r>
            <a:r>
              <a:rPr b="1" lang="en"/>
              <a:t>Problem</a:t>
            </a:r>
            <a:endParaRPr b="1"/>
          </a:p>
        </p:txBody>
      </p:sp>
      <p:sp>
        <p:nvSpPr>
          <p:cNvPr id="299" name="Google Shape;299;p40"/>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40"/>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40"/>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40"/>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40"/>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40"/>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40"/>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4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307" name="Google Shape;307;p40"/>
          <p:cNvSpPr txBox="1"/>
          <p:nvPr/>
        </p:nvSpPr>
        <p:spPr>
          <a:xfrm>
            <a:off x="445400" y="2782275"/>
            <a:ext cx="4758900" cy="10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600">
                <a:solidFill>
                  <a:schemeClr val="dk1"/>
                </a:solidFill>
              </a:rPr>
              <a:t>Until 2016, Netflix struggled to gain traction globally</a:t>
            </a:r>
            <a:endParaRPr b="1" sz="2600">
              <a:solidFill>
                <a:schemeClr val="dk1"/>
              </a:solidFill>
            </a:endParaRPr>
          </a:p>
        </p:txBody>
      </p:sp>
      <p:pic>
        <p:nvPicPr>
          <p:cNvPr id="308" name="Google Shape;308;p40"/>
          <p:cNvPicPr preferRelativeResize="0"/>
          <p:nvPr/>
        </p:nvPicPr>
        <p:blipFill rotWithShape="1">
          <a:blip r:embed="rId3">
            <a:alphaModFix/>
          </a:blip>
          <a:srcRect b="3303" l="0" r="0" t="-1333"/>
          <a:stretch/>
        </p:blipFill>
        <p:spPr>
          <a:xfrm>
            <a:off x="5561700" y="1322675"/>
            <a:ext cx="3111925" cy="3050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type="ctrTitle"/>
          </p:nvPr>
        </p:nvSpPr>
        <p:spPr>
          <a:xfrm>
            <a:off x="445400" y="1361350"/>
            <a:ext cx="4537800" cy="1077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Key Reason?</a:t>
            </a:r>
            <a:endParaRPr b="1"/>
          </a:p>
        </p:txBody>
      </p:sp>
      <p:sp>
        <p:nvSpPr>
          <p:cNvPr id="314" name="Google Shape;314;p41"/>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41"/>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41"/>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41"/>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41"/>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41"/>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41"/>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4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322" name="Google Shape;322;p41"/>
          <p:cNvSpPr txBox="1"/>
          <p:nvPr/>
        </p:nvSpPr>
        <p:spPr>
          <a:xfrm>
            <a:off x="445400" y="2649025"/>
            <a:ext cx="4758900" cy="196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600">
                <a:solidFill>
                  <a:schemeClr val="dk1"/>
                </a:solidFill>
              </a:rPr>
              <a:t>Lack of representation in their content creation teams, which were dominated by a narrow demographic</a:t>
            </a:r>
            <a:endParaRPr b="1" sz="2600">
              <a:solidFill>
                <a:schemeClr val="dk1"/>
              </a:solidFill>
            </a:endParaRPr>
          </a:p>
        </p:txBody>
      </p:sp>
      <p:pic>
        <p:nvPicPr>
          <p:cNvPr id="323" name="Google Shape;323;p41"/>
          <p:cNvPicPr preferRelativeResize="0"/>
          <p:nvPr/>
        </p:nvPicPr>
        <p:blipFill rotWithShape="1">
          <a:blip r:embed="rId3">
            <a:alphaModFix/>
          </a:blip>
          <a:srcRect b="6250" l="0" r="0" t="-6250"/>
          <a:stretch/>
        </p:blipFill>
        <p:spPr>
          <a:xfrm>
            <a:off x="5768175" y="1819700"/>
            <a:ext cx="2476500" cy="266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idx="1" type="subTitle"/>
          </p:nvPr>
        </p:nvSpPr>
        <p:spPr>
          <a:xfrm>
            <a:off x="311700" y="1558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Diverse stories connect the world</a:t>
            </a:r>
            <a:endParaRPr b="1"/>
          </a:p>
        </p:txBody>
      </p:sp>
      <p:pic>
        <p:nvPicPr>
          <p:cNvPr id="329" name="Google Shape;329;p42"/>
          <p:cNvPicPr preferRelativeResize="0"/>
          <p:nvPr/>
        </p:nvPicPr>
        <p:blipFill rotWithShape="1">
          <a:blip r:embed="rId3">
            <a:alphaModFix/>
          </a:blip>
          <a:srcRect b="11173" l="0" r="0" t="9974"/>
          <a:stretch/>
        </p:blipFill>
        <p:spPr>
          <a:xfrm>
            <a:off x="3289775" y="1412650"/>
            <a:ext cx="5460050" cy="3067576"/>
          </a:xfrm>
          <a:prstGeom prst="rect">
            <a:avLst/>
          </a:prstGeom>
          <a:noFill/>
          <a:ln>
            <a:noFill/>
          </a:ln>
        </p:spPr>
      </p:pic>
      <p:pic>
        <p:nvPicPr>
          <p:cNvPr id="330" name="Google Shape;330;p42"/>
          <p:cNvPicPr preferRelativeResize="0"/>
          <p:nvPr/>
        </p:nvPicPr>
        <p:blipFill rotWithShape="1">
          <a:blip r:embed="rId4">
            <a:alphaModFix/>
          </a:blip>
          <a:srcRect b="11504" l="0" r="0" t="3964"/>
          <a:stretch/>
        </p:blipFill>
        <p:spPr>
          <a:xfrm>
            <a:off x="3206900" y="1112675"/>
            <a:ext cx="5611126" cy="3426024"/>
          </a:xfrm>
          <a:prstGeom prst="rect">
            <a:avLst/>
          </a:prstGeom>
          <a:noFill/>
          <a:ln>
            <a:noFill/>
          </a:ln>
        </p:spPr>
      </p:pic>
      <p:sp>
        <p:nvSpPr>
          <p:cNvPr id="331" name="Google Shape;331;p42"/>
          <p:cNvSpPr txBox="1"/>
          <p:nvPr/>
        </p:nvSpPr>
        <p:spPr>
          <a:xfrm>
            <a:off x="311700" y="1412650"/>
            <a:ext cx="3096900" cy="10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solidFill>
                  <a:schemeClr val="dk1"/>
                </a:solidFill>
              </a:rPr>
              <a:t>Solution</a:t>
            </a:r>
            <a:r>
              <a:rPr b="1" baseline="30000" lang="en" sz="2000" u="sng">
                <a:solidFill>
                  <a:schemeClr val="dk1"/>
                </a:solidFill>
              </a:rPr>
              <a:t>[1]</a:t>
            </a:r>
            <a:r>
              <a:rPr b="1" lang="en" sz="2000">
                <a:solidFill>
                  <a:schemeClr val="dk1"/>
                </a:solidFill>
              </a:rPr>
              <a:t>:</a:t>
            </a:r>
            <a:r>
              <a:rPr b="1" lang="en" sz="2000">
                <a:solidFill>
                  <a:schemeClr val="dk2"/>
                </a:solidFill>
              </a:rPr>
              <a:t> </a:t>
            </a:r>
            <a:r>
              <a:rPr lang="en" sz="2000">
                <a:solidFill>
                  <a:schemeClr val="dk1"/>
                </a:solidFill>
              </a:rPr>
              <a:t>Consciously hired diverse talent</a:t>
            </a:r>
            <a:endParaRPr sz="19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332" name="Google Shape;332;p42"/>
          <p:cNvSpPr txBox="1"/>
          <p:nvPr/>
        </p:nvSpPr>
        <p:spPr>
          <a:xfrm>
            <a:off x="311700" y="2435050"/>
            <a:ext cx="30000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dk1"/>
                </a:solidFill>
              </a:rPr>
              <a:t>Results</a:t>
            </a:r>
            <a:r>
              <a:rPr baseline="30000" lang="en" sz="1800">
                <a:solidFill>
                  <a:schemeClr val="dk1"/>
                </a:solidFill>
              </a:rPr>
              <a:t>[1]</a:t>
            </a:r>
            <a:r>
              <a:rPr lang="en" sz="1800">
                <a:solidFill>
                  <a:schemeClr val="dk1"/>
                </a:solidFill>
              </a:rPr>
              <a:t>:</a:t>
            </a:r>
            <a:br>
              <a:rPr lang="en" sz="1800">
                <a:solidFill>
                  <a:schemeClr val="dk1"/>
                </a:solidFill>
              </a:rPr>
            </a:br>
            <a:endParaRPr sz="1800">
              <a:solidFill>
                <a:schemeClr val="dk1"/>
              </a:solidFill>
            </a:endParaRPr>
          </a:p>
          <a:p>
            <a:pPr indent="-355600" lvl="0" marL="457200" rtl="0" algn="l">
              <a:spcBef>
                <a:spcPts val="0"/>
              </a:spcBef>
              <a:spcAft>
                <a:spcPts val="0"/>
              </a:spcAft>
              <a:buClr>
                <a:schemeClr val="dk1"/>
              </a:buClr>
              <a:buSzPts val="2000"/>
              <a:buAutoNum type="arabicPeriod"/>
            </a:pPr>
            <a:r>
              <a:rPr b="1" lang="en" sz="2000">
                <a:solidFill>
                  <a:schemeClr val="dk1"/>
                </a:solidFill>
              </a:rPr>
              <a:t>$15 billion (~30%)</a:t>
            </a:r>
            <a:r>
              <a:rPr lang="en" sz="2000">
                <a:solidFill>
                  <a:schemeClr val="dk1"/>
                </a:solidFill>
              </a:rPr>
              <a:t> Increase in Revenue</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Gained </a:t>
            </a:r>
            <a:r>
              <a:rPr b="1" lang="en" sz="2000">
                <a:solidFill>
                  <a:schemeClr val="dk1"/>
                </a:solidFill>
              </a:rPr>
              <a:t>47.3 Million </a:t>
            </a:r>
            <a:r>
              <a:rPr lang="en" sz="2000">
                <a:solidFill>
                  <a:schemeClr val="dk1"/>
                </a:solidFill>
              </a:rPr>
              <a:t>international subs in 2 years</a:t>
            </a:r>
            <a:endParaRPr sz="2000">
              <a:solidFill>
                <a:schemeClr val="dk1"/>
              </a:solidFill>
            </a:endParaRPr>
          </a:p>
        </p:txBody>
      </p:sp>
      <p:pic>
        <p:nvPicPr>
          <p:cNvPr id="333" name="Google Shape;333;p42"/>
          <p:cNvPicPr preferRelativeResize="0"/>
          <p:nvPr/>
        </p:nvPicPr>
        <p:blipFill>
          <a:blip r:embed="rId5">
            <a:alphaModFix/>
          </a:blip>
          <a:stretch>
            <a:fillRect/>
          </a:stretch>
        </p:blipFill>
        <p:spPr>
          <a:xfrm>
            <a:off x="3648075" y="1119938"/>
            <a:ext cx="4743450" cy="349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3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39" name="Google Shape;339;p4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grpSp>
        <p:nvGrpSpPr>
          <p:cNvPr id="340" name="Google Shape;340;p43"/>
          <p:cNvGrpSpPr/>
          <p:nvPr/>
        </p:nvGrpSpPr>
        <p:grpSpPr>
          <a:xfrm>
            <a:off x="160434" y="0"/>
            <a:ext cx="8805593" cy="5143501"/>
            <a:chOff x="311701" y="56525"/>
            <a:chExt cx="8644800" cy="5143501"/>
          </a:xfrm>
        </p:grpSpPr>
        <p:pic>
          <p:nvPicPr>
            <p:cNvPr id="341" name="Google Shape;341;p43"/>
            <p:cNvPicPr preferRelativeResize="0"/>
            <p:nvPr/>
          </p:nvPicPr>
          <p:blipFill>
            <a:blip r:embed="rId3">
              <a:alphaModFix/>
            </a:blip>
            <a:stretch>
              <a:fillRect/>
            </a:stretch>
          </p:blipFill>
          <p:spPr>
            <a:xfrm>
              <a:off x="311701" y="56525"/>
              <a:ext cx="8644800" cy="5143501"/>
            </a:xfrm>
            <a:prstGeom prst="rect">
              <a:avLst/>
            </a:prstGeom>
            <a:noFill/>
            <a:ln>
              <a:noFill/>
            </a:ln>
          </p:spPr>
        </p:pic>
        <p:pic>
          <p:nvPicPr>
            <p:cNvPr id="342" name="Google Shape;342;p43"/>
            <p:cNvPicPr preferRelativeResize="0"/>
            <p:nvPr/>
          </p:nvPicPr>
          <p:blipFill rotWithShape="1">
            <a:blip r:embed="rId4">
              <a:alphaModFix/>
            </a:blip>
            <a:srcRect b="9120" l="6688" r="2559" t="37696"/>
            <a:stretch/>
          </p:blipFill>
          <p:spPr>
            <a:xfrm>
              <a:off x="5488825" y="1996275"/>
              <a:ext cx="2754900" cy="2619000"/>
            </a:xfrm>
            <a:prstGeom prst="ellipse">
              <a:avLst/>
            </a:prstGeom>
            <a:noFill/>
            <a:ln>
              <a:noFill/>
            </a:ln>
          </p:spPr>
        </p:pic>
      </p:grpSp>
      <p:sp>
        <p:nvSpPr>
          <p:cNvPr id="343" name="Google Shape;343;p43"/>
          <p:cNvSpPr/>
          <p:nvPr/>
        </p:nvSpPr>
        <p:spPr>
          <a:xfrm>
            <a:off x="274075" y="416450"/>
            <a:ext cx="7922400" cy="150600"/>
          </a:xfrm>
          <a:prstGeom prst="rect">
            <a:avLst/>
          </a:prstGeom>
          <a:solidFill>
            <a:srgbClr val="353535"/>
          </a:solidFill>
          <a:ln cap="flat" cmpd="sng" w="952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idx="1" type="subTitle"/>
          </p:nvPr>
        </p:nvSpPr>
        <p:spPr>
          <a:xfrm>
            <a:off x="364900" y="1150500"/>
            <a:ext cx="8520600" cy="17343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chemeClr val="dk1"/>
              </a:buClr>
              <a:buSzPts val="1700"/>
              <a:buChar char="❏"/>
            </a:pPr>
            <a:r>
              <a:rPr lang="en" sz="2200">
                <a:solidFill>
                  <a:schemeClr val="dk1"/>
                </a:solidFill>
              </a:rPr>
              <a:t>8% of men = ~</a:t>
            </a:r>
            <a:r>
              <a:rPr b="1" lang="en" sz="2200">
                <a:solidFill>
                  <a:schemeClr val="dk1"/>
                </a:solidFill>
              </a:rPr>
              <a:t>322 million men</a:t>
            </a:r>
            <a:r>
              <a:rPr lang="en" sz="2100">
                <a:solidFill>
                  <a:schemeClr val="dk1"/>
                </a:solidFill>
              </a:rPr>
              <a:t> </a:t>
            </a:r>
            <a:r>
              <a:rPr lang="en" sz="2100">
                <a:solidFill>
                  <a:schemeClr val="dk1"/>
                </a:solidFill>
              </a:rPr>
              <a:t>are colorblind</a:t>
            </a:r>
            <a:r>
              <a:rPr baseline="30000" lang="en" sz="2100">
                <a:solidFill>
                  <a:schemeClr val="dk1"/>
                </a:solidFill>
              </a:rPr>
              <a:t>[3]</a:t>
            </a:r>
            <a:endParaRPr baseline="30000" sz="21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2200">
                <a:solidFill>
                  <a:schemeClr val="dk1"/>
                </a:solidFill>
              </a:rPr>
              <a:t>0.5% of women =</a:t>
            </a:r>
            <a:r>
              <a:rPr b="1" lang="en" sz="2200">
                <a:solidFill>
                  <a:schemeClr val="dk1"/>
                </a:solidFill>
              </a:rPr>
              <a:t> ~20 million women</a:t>
            </a:r>
            <a:r>
              <a:rPr b="1" lang="en" sz="2100">
                <a:solidFill>
                  <a:schemeClr val="dk1"/>
                </a:solidFill>
              </a:rPr>
              <a:t> </a:t>
            </a:r>
            <a:r>
              <a:rPr lang="en" sz="2100">
                <a:solidFill>
                  <a:schemeClr val="dk1"/>
                </a:solidFill>
              </a:rPr>
              <a:t>are colorblind</a:t>
            </a:r>
            <a:r>
              <a:rPr baseline="30000" lang="en" sz="2100">
                <a:solidFill>
                  <a:schemeClr val="dk1"/>
                </a:solidFill>
              </a:rPr>
              <a:t>[3] </a:t>
            </a:r>
            <a:endParaRPr baseline="30000" sz="2700"/>
          </a:p>
        </p:txBody>
      </p:sp>
      <p:sp>
        <p:nvSpPr>
          <p:cNvPr id="349" name="Google Shape;349;p44"/>
          <p:cNvSpPr/>
          <p:nvPr/>
        </p:nvSpPr>
        <p:spPr>
          <a:xfrm rot="-5400000">
            <a:off x="6720069" y="-6447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44"/>
          <p:cNvSpPr/>
          <p:nvPr/>
        </p:nvSpPr>
        <p:spPr>
          <a:xfrm rot="-5400000">
            <a:off x="634050" y="-6447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44"/>
          <p:cNvSpPr/>
          <p:nvPr/>
        </p:nvSpPr>
        <p:spPr>
          <a:xfrm rot="-5400000">
            <a:off x="1851254" y="-6447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44"/>
          <p:cNvSpPr/>
          <p:nvPr/>
        </p:nvSpPr>
        <p:spPr>
          <a:xfrm rot="-5400000">
            <a:off x="3068458" y="-6447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44"/>
          <p:cNvSpPr/>
          <p:nvPr/>
        </p:nvSpPr>
        <p:spPr>
          <a:xfrm rot="-5400000">
            <a:off x="4288700" y="-850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44"/>
          <p:cNvSpPr/>
          <p:nvPr/>
        </p:nvSpPr>
        <p:spPr>
          <a:xfrm rot="-5400000">
            <a:off x="5547225" y="-1049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44"/>
          <p:cNvSpPr/>
          <p:nvPr/>
        </p:nvSpPr>
        <p:spPr>
          <a:xfrm rot="-5400000">
            <a:off x="7937273" y="-6447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44"/>
          <p:cNvSpPr txBox="1"/>
          <p:nvPr>
            <p:ph idx="4294967295"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idx="1" type="body"/>
          </p:nvPr>
        </p:nvSpPr>
        <p:spPr>
          <a:xfrm>
            <a:off x="616800" y="3838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100"/>
              <a:t>Have you ever felt excluded </a:t>
            </a:r>
            <a:endParaRPr b="1" sz="3100"/>
          </a:p>
        </p:txBody>
      </p:sp>
      <p:pic>
        <p:nvPicPr>
          <p:cNvPr id="141" name="Google Shape;141;p27"/>
          <p:cNvPicPr preferRelativeResize="0"/>
          <p:nvPr/>
        </p:nvPicPr>
        <p:blipFill>
          <a:blip r:embed="rId3">
            <a:alphaModFix/>
          </a:blip>
          <a:stretch>
            <a:fillRect/>
          </a:stretch>
        </p:blipFill>
        <p:spPr>
          <a:xfrm>
            <a:off x="2903175" y="1760296"/>
            <a:ext cx="5998802" cy="2993527"/>
          </a:xfrm>
          <a:prstGeom prst="rect">
            <a:avLst/>
          </a:prstGeom>
          <a:noFill/>
          <a:ln>
            <a:noFill/>
          </a:ln>
        </p:spPr>
      </p:pic>
      <p:pic>
        <p:nvPicPr>
          <p:cNvPr id="142" name="Google Shape;142;p27"/>
          <p:cNvPicPr preferRelativeResize="0"/>
          <p:nvPr/>
        </p:nvPicPr>
        <p:blipFill rotWithShape="1">
          <a:blip r:embed="rId4">
            <a:alphaModFix/>
          </a:blip>
          <a:srcRect b="8640" l="0" r="0" t="5808"/>
          <a:stretch/>
        </p:blipFill>
        <p:spPr>
          <a:xfrm>
            <a:off x="2445475" y="1760300"/>
            <a:ext cx="6380227" cy="3070148"/>
          </a:xfrm>
          <a:prstGeom prst="rect">
            <a:avLst/>
          </a:prstGeom>
          <a:noFill/>
          <a:ln>
            <a:noFill/>
          </a:ln>
        </p:spPr>
      </p:pic>
      <p:sp>
        <p:nvSpPr>
          <p:cNvPr id="143" name="Google Shape;143;p27"/>
          <p:cNvSpPr txBox="1"/>
          <p:nvPr>
            <p:ph idx="1" type="body"/>
          </p:nvPr>
        </p:nvSpPr>
        <p:spPr>
          <a:xfrm>
            <a:off x="616800" y="988975"/>
            <a:ext cx="94533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100"/>
              <a:t>because of how something was designed?</a:t>
            </a:r>
            <a:endParaRPr b="1" sz="3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4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62" name="Google Shape;362;p4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grpSp>
        <p:nvGrpSpPr>
          <p:cNvPr id="363" name="Google Shape;363;p45"/>
          <p:cNvGrpSpPr/>
          <p:nvPr/>
        </p:nvGrpSpPr>
        <p:grpSpPr>
          <a:xfrm>
            <a:off x="160434" y="0"/>
            <a:ext cx="8805593" cy="5143501"/>
            <a:chOff x="311701" y="56525"/>
            <a:chExt cx="8644800" cy="5143501"/>
          </a:xfrm>
        </p:grpSpPr>
        <p:pic>
          <p:nvPicPr>
            <p:cNvPr id="364" name="Google Shape;364;p45"/>
            <p:cNvPicPr preferRelativeResize="0"/>
            <p:nvPr/>
          </p:nvPicPr>
          <p:blipFill>
            <a:blip r:embed="rId3">
              <a:alphaModFix/>
            </a:blip>
            <a:stretch>
              <a:fillRect/>
            </a:stretch>
          </p:blipFill>
          <p:spPr>
            <a:xfrm>
              <a:off x="311701" y="56525"/>
              <a:ext cx="8644800" cy="5143501"/>
            </a:xfrm>
            <a:prstGeom prst="rect">
              <a:avLst/>
            </a:prstGeom>
            <a:noFill/>
            <a:ln>
              <a:noFill/>
            </a:ln>
          </p:spPr>
        </p:pic>
        <p:pic>
          <p:nvPicPr>
            <p:cNvPr id="365" name="Google Shape;365;p45"/>
            <p:cNvPicPr preferRelativeResize="0"/>
            <p:nvPr/>
          </p:nvPicPr>
          <p:blipFill rotWithShape="1">
            <a:blip r:embed="rId4">
              <a:alphaModFix/>
            </a:blip>
            <a:srcRect b="9120" l="6688" r="2559" t="37696"/>
            <a:stretch/>
          </p:blipFill>
          <p:spPr>
            <a:xfrm>
              <a:off x="5488825" y="1996275"/>
              <a:ext cx="2754900" cy="2619000"/>
            </a:xfrm>
            <a:prstGeom prst="ellipse">
              <a:avLst/>
            </a:prstGeom>
            <a:noFill/>
            <a:ln>
              <a:noFill/>
            </a:ln>
          </p:spPr>
        </p:pic>
      </p:grpSp>
      <p:sp>
        <p:nvSpPr>
          <p:cNvPr id="366" name="Google Shape;366;p45"/>
          <p:cNvSpPr/>
          <p:nvPr/>
        </p:nvSpPr>
        <p:spPr>
          <a:xfrm>
            <a:off x="274075" y="416450"/>
            <a:ext cx="7922400" cy="150600"/>
          </a:xfrm>
          <a:prstGeom prst="rect">
            <a:avLst/>
          </a:prstGeom>
          <a:solidFill>
            <a:srgbClr val="353535"/>
          </a:solidFill>
          <a:ln cap="flat" cmpd="sng" w="952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45"/>
          <p:cNvSpPr/>
          <p:nvPr/>
        </p:nvSpPr>
        <p:spPr>
          <a:xfrm>
            <a:off x="914250" y="4435900"/>
            <a:ext cx="2057400" cy="470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45"/>
          <p:cNvSpPr/>
          <p:nvPr/>
        </p:nvSpPr>
        <p:spPr>
          <a:xfrm>
            <a:off x="5357175" y="1704525"/>
            <a:ext cx="2953200" cy="3015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9" name="Google Shape;369;p45"/>
          <p:cNvCxnSpPr/>
          <p:nvPr/>
        </p:nvCxnSpPr>
        <p:spPr>
          <a:xfrm>
            <a:off x="3216525" y="4673825"/>
            <a:ext cx="1111200" cy="0"/>
          </a:xfrm>
          <a:prstGeom prst="straightConnector1">
            <a:avLst/>
          </a:prstGeom>
          <a:noFill/>
          <a:ln cap="flat" cmpd="sng" w="28575">
            <a:solidFill>
              <a:srgbClr val="FF0000"/>
            </a:solidFill>
            <a:prstDash val="solid"/>
            <a:round/>
            <a:headEnd len="med" w="med" type="stealth"/>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idx="1" type="subTitle"/>
          </p:nvPr>
        </p:nvSpPr>
        <p:spPr>
          <a:xfrm>
            <a:off x="364900" y="1150500"/>
            <a:ext cx="8520600" cy="3649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chemeClr val="dk1"/>
              </a:buClr>
              <a:buSzPts val="1700"/>
              <a:buChar char="❏"/>
            </a:pPr>
            <a:r>
              <a:rPr lang="en" sz="2200">
                <a:solidFill>
                  <a:schemeClr val="dk1"/>
                </a:solidFill>
              </a:rPr>
              <a:t>8% of men =</a:t>
            </a:r>
            <a:r>
              <a:rPr b="1" lang="en" sz="2200">
                <a:solidFill>
                  <a:schemeClr val="dk1"/>
                </a:solidFill>
              </a:rPr>
              <a:t> ~322 million men</a:t>
            </a:r>
            <a:r>
              <a:rPr lang="en" sz="2100">
                <a:solidFill>
                  <a:schemeClr val="dk1"/>
                </a:solidFill>
              </a:rPr>
              <a:t> are colorblind</a:t>
            </a:r>
            <a:r>
              <a:rPr baseline="30000" lang="en" sz="2100">
                <a:solidFill>
                  <a:schemeClr val="dk1"/>
                </a:solidFill>
              </a:rPr>
              <a:t>[3]</a:t>
            </a:r>
            <a:endParaRPr baseline="30000" sz="21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2200">
                <a:solidFill>
                  <a:schemeClr val="dk1"/>
                </a:solidFill>
              </a:rPr>
              <a:t>0.5% of women =</a:t>
            </a:r>
            <a:r>
              <a:rPr b="1" lang="en" sz="2200">
                <a:solidFill>
                  <a:schemeClr val="dk1"/>
                </a:solidFill>
              </a:rPr>
              <a:t> ~20 million women</a:t>
            </a:r>
            <a:r>
              <a:rPr b="1" lang="en" sz="2100">
                <a:solidFill>
                  <a:schemeClr val="dk1"/>
                </a:solidFill>
              </a:rPr>
              <a:t> </a:t>
            </a:r>
            <a:r>
              <a:rPr lang="en" sz="2100">
                <a:solidFill>
                  <a:schemeClr val="dk1"/>
                </a:solidFill>
              </a:rPr>
              <a:t>are colorblind</a:t>
            </a:r>
            <a:r>
              <a:rPr baseline="30000" lang="en" sz="2100">
                <a:solidFill>
                  <a:schemeClr val="dk1"/>
                </a:solidFill>
              </a:rPr>
              <a:t>[3] </a:t>
            </a:r>
            <a:endParaRPr baseline="30000" sz="21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2200">
                <a:solidFill>
                  <a:schemeClr val="dk1"/>
                </a:solidFill>
              </a:rPr>
              <a:t>28% = </a:t>
            </a:r>
            <a:r>
              <a:rPr b="1" lang="en" sz="2200">
                <a:solidFill>
                  <a:schemeClr val="dk1"/>
                </a:solidFill>
              </a:rPr>
              <a:t>~2.2 billion globally</a:t>
            </a:r>
            <a:r>
              <a:rPr lang="en" sz="2100">
                <a:solidFill>
                  <a:schemeClr val="dk1"/>
                </a:solidFill>
              </a:rPr>
              <a:t>, live with some form of vision impairment</a:t>
            </a:r>
            <a:r>
              <a:rPr baseline="30000" lang="en" sz="2100">
                <a:solidFill>
                  <a:schemeClr val="dk1"/>
                </a:solidFill>
              </a:rPr>
              <a:t>[3]</a:t>
            </a:r>
            <a:endParaRPr baseline="30000" sz="2100">
              <a:solidFill>
                <a:schemeClr val="dk1"/>
              </a:solidFill>
            </a:endParaRPr>
          </a:p>
          <a:p>
            <a:pPr indent="0" lvl="0" marL="0" rtl="0" algn="l">
              <a:lnSpc>
                <a:spcPct val="115000"/>
              </a:lnSpc>
              <a:spcBef>
                <a:spcPts val="1200"/>
              </a:spcBef>
              <a:spcAft>
                <a:spcPts val="0"/>
              </a:spcAft>
              <a:buNone/>
            </a:pPr>
            <a:r>
              <a:t/>
            </a:r>
            <a:endParaRPr sz="1900">
              <a:solidFill>
                <a:schemeClr val="dk1"/>
              </a:solidFill>
            </a:endParaRPr>
          </a:p>
          <a:p>
            <a:pPr indent="0" lvl="0" marL="0" rtl="0" algn="ctr">
              <a:spcBef>
                <a:spcPts val="1200"/>
              </a:spcBef>
              <a:spcAft>
                <a:spcPts val="0"/>
              </a:spcAft>
              <a:buNone/>
            </a:pPr>
            <a:r>
              <a:rPr lang="en" sz="2700">
                <a:solidFill>
                  <a:srgbClr val="3C4245"/>
                </a:solidFill>
                <a:highlight>
                  <a:srgbClr val="FFFFFF"/>
                </a:highlight>
              </a:rPr>
              <a:t>“An estimated </a:t>
            </a:r>
            <a:r>
              <a:rPr b="1" lang="en" sz="2700" u="sng">
                <a:solidFill>
                  <a:srgbClr val="3C4245"/>
                </a:solidFill>
                <a:highlight>
                  <a:srgbClr val="FFFFFF"/>
                </a:highlight>
              </a:rPr>
              <a:t>1.3 billion</a:t>
            </a:r>
            <a:r>
              <a:rPr lang="en" sz="2700">
                <a:solidFill>
                  <a:srgbClr val="3C4245"/>
                </a:solidFill>
                <a:highlight>
                  <a:srgbClr val="FFFFFF"/>
                </a:highlight>
              </a:rPr>
              <a:t> people, i.e. </a:t>
            </a:r>
            <a:r>
              <a:rPr b="1" lang="en" sz="2700" u="sng">
                <a:solidFill>
                  <a:srgbClr val="3C4245"/>
                </a:solidFill>
                <a:highlight>
                  <a:srgbClr val="FFFFFF"/>
                </a:highlight>
              </a:rPr>
              <a:t>16%</a:t>
            </a:r>
            <a:r>
              <a:rPr lang="en" sz="2700">
                <a:solidFill>
                  <a:srgbClr val="3C4245"/>
                </a:solidFill>
                <a:highlight>
                  <a:srgbClr val="FFFFFF"/>
                </a:highlight>
              </a:rPr>
              <a:t> of the global population, currently experience significant form of disability” </a:t>
            </a:r>
            <a:r>
              <a:rPr baseline="30000" lang="en" sz="2700">
                <a:solidFill>
                  <a:srgbClr val="3C4245"/>
                </a:solidFill>
                <a:highlight>
                  <a:srgbClr val="FFFFFF"/>
                </a:highlight>
              </a:rPr>
              <a:t>[2]</a:t>
            </a:r>
            <a:endParaRPr baseline="30000" sz="2700"/>
          </a:p>
        </p:txBody>
      </p:sp>
      <p:sp>
        <p:nvSpPr>
          <p:cNvPr id="375" name="Google Shape;375;p46"/>
          <p:cNvSpPr/>
          <p:nvPr/>
        </p:nvSpPr>
        <p:spPr>
          <a:xfrm rot="-5400000">
            <a:off x="6720069" y="-6447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46"/>
          <p:cNvSpPr/>
          <p:nvPr/>
        </p:nvSpPr>
        <p:spPr>
          <a:xfrm rot="-5400000">
            <a:off x="634050" y="-6447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46"/>
          <p:cNvSpPr/>
          <p:nvPr/>
        </p:nvSpPr>
        <p:spPr>
          <a:xfrm rot="-5400000">
            <a:off x="1851254" y="-6447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46"/>
          <p:cNvSpPr/>
          <p:nvPr/>
        </p:nvSpPr>
        <p:spPr>
          <a:xfrm rot="-5400000">
            <a:off x="3068458" y="-6447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46"/>
          <p:cNvSpPr/>
          <p:nvPr/>
        </p:nvSpPr>
        <p:spPr>
          <a:xfrm rot="-5400000">
            <a:off x="4288700" y="-850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46"/>
          <p:cNvSpPr/>
          <p:nvPr/>
        </p:nvSpPr>
        <p:spPr>
          <a:xfrm rot="-5400000">
            <a:off x="5547225" y="-1049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46"/>
          <p:cNvSpPr/>
          <p:nvPr/>
        </p:nvSpPr>
        <p:spPr>
          <a:xfrm rot="-5400000">
            <a:off x="7937273" y="-6447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46"/>
          <p:cNvSpPr txBox="1"/>
          <p:nvPr>
            <p:ph idx="4294967295"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 name="Shape 386"/>
        <p:cNvGrpSpPr/>
        <p:nvPr/>
      </p:nvGrpSpPr>
      <p:grpSpPr>
        <a:xfrm>
          <a:off x="0" y="0"/>
          <a:ext cx="0" cy="0"/>
          <a:chOff x="0" y="0"/>
          <a:chExt cx="0" cy="0"/>
        </a:xfrm>
      </p:grpSpPr>
      <p:sp>
        <p:nvSpPr>
          <p:cNvPr id="387" name="Google Shape;387;p47"/>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47"/>
          <p:cNvSpPr txBox="1"/>
          <p:nvPr>
            <p:ph type="ctrTitle"/>
          </p:nvPr>
        </p:nvSpPr>
        <p:spPr>
          <a:xfrm>
            <a:off x="382625" y="2014875"/>
            <a:ext cx="8520600" cy="137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900"/>
              <a:t>Why is I</a:t>
            </a:r>
            <a:r>
              <a:rPr b="1" lang="en" sz="3900"/>
              <a:t>nclusion in Tech Important?</a:t>
            </a:r>
            <a:endParaRPr b="1" sz="3900"/>
          </a:p>
        </p:txBody>
      </p:sp>
      <p:sp>
        <p:nvSpPr>
          <p:cNvPr id="389" name="Google Shape;389;p47"/>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47"/>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47"/>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47"/>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47"/>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47"/>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4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sp>
        <p:nvSpPr>
          <p:cNvPr id="400" name="Google Shape;400;p48"/>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48"/>
          <p:cNvSpPr txBox="1"/>
          <p:nvPr>
            <p:ph type="ctrTitle"/>
          </p:nvPr>
        </p:nvSpPr>
        <p:spPr>
          <a:xfrm>
            <a:off x="382625" y="2014875"/>
            <a:ext cx="8520600" cy="137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920"/>
              <a:t>Why Should I Care About Inclusion as a Developer?</a:t>
            </a:r>
            <a:endParaRPr b="1" sz="3900"/>
          </a:p>
        </p:txBody>
      </p:sp>
      <p:sp>
        <p:nvSpPr>
          <p:cNvPr id="402" name="Google Shape;402;p48"/>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48"/>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48"/>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48"/>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48"/>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48"/>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4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sp>
        <p:nvSpPr>
          <p:cNvPr id="413" name="Google Shape;413;p49"/>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49"/>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p49"/>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 name="Google Shape;416;p49"/>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p49"/>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49"/>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49"/>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49"/>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421" name="Google Shape;421;p49"/>
          <p:cNvSpPr txBox="1"/>
          <p:nvPr/>
        </p:nvSpPr>
        <p:spPr>
          <a:xfrm>
            <a:off x="235775" y="1098350"/>
            <a:ext cx="8643900" cy="3909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b="1" lang="en" sz="2200"/>
              <a:t>Women hold</a:t>
            </a:r>
            <a:r>
              <a:rPr b="1" lang="en" sz="2200"/>
              <a:t> 25% </a:t>
            </a:r>
            <a:r>
              <a:rPr lang="en" sz="2200"/>
              <a:t>of computing jobs, despite representing 49.6% globally</a:t>
            </a:r>
            <a:r>
              <a:rPr baseline="30000" lang="en" sz="2200"/>
              <a:t>[4]</a:t>
            </a:r>
            <a:br>
              <a:rPr baseline="30000" lang="en" sz="2200"/>
            </a:br>
            <a:endParaRPr sz="2200"/>
          </a:p>
          <a:p>
            <a:pPr indent="-368300" lvl="0" marL="457200" rtl="0" algn="l">
              <a:spcBef>
                <a:spcPts val="0"/>
              </a:spcBef>
              <a:spcAft>
                <a:spcPts val="0"/>
              </a:spcAft>
              <a:buSzPts val="2200"/>
              <a:buChar char="●"/>
            </a:pPr>
            <a:r>
              <a:rPr b="1" lang="en" sz="2200"/>
              <a:t>Less than 5% </a:t>
            </a:r>
            <a:r>
              <a:rPr lang="en" sz="2200"/>
              <a:t>of tech workers globally openly identify as</a:t>
            </a:r>
            <a:r>
              <a:rPr b="1" lang="en" sz="2200"/>
              <a:t> LGBTQIA+</a:t>
            </a:r>
            <a:r>
              <a:rPr b="1" baseline="30000" lang="en" sz="2200"/>
              <a:t> </a:t>
            </a:r>
            <a:r>
              <a:rPr baseline="30000" lang="en" sz="2200"/>
              <a:t>[5]</a:t>
            </a:r>
            <a:br>
              <a:rPr baseline="30000" lang="en" sz="2200"/>
            </a:br>
            <a:endParaRPr sz="2200"/>
          </a:p>
          <a:p>
            <a:pPr indent="-368300" lvl="0" marL="457200" rtl="0" algn="l">
              <a:spcBef>
                <a:spcPts val="0"/>
              </a:spcBef>
              <a:spcAft>
                <a:spcPts val="0"/>
              </a:spcAft>
              <a:buSzPts val="2200"/>
              <a:buChar char="●"/>
            </a:pPr>
            <a:r>
              <a:rPr b="1" lang="en" sz="2200"/>
              <a:t>Black professionals hold 2%</a:t>
            </a:r>
            <a:r>
              <a:rPr lang="en" sz="2200"/>
              <a:t> of tech jobs, despite making up 6-10% of population in UK, France</a:t>
            </a:r>
            <a:r>
              <a:rPr baseline="30000" lang="en" sz="2200"/>
              <a:t>[6]</a:t>
            </a:r>
            <a:br>
              <a:rPr baseline="30000" lang="en" sz="2200"/>
            </a:br>
            <a:endParaRPr baseline="30000" sz="2200"/>
          </a:p>
          <a:p>
            <a:pPr indent="-368300" lvl="0" marL="457200" rtl="0" algn="l">
              <a:spcBef>
                <a:spcPts val="0"/>
              </a:spcBef>
              <a:spcAft>
                <a:spcPts val="0"/>
              </a:spcAft>
              <a:buSzPts val="2200"/>
              <a:buChar char="●"/>
            </a:pPr>
            <a:r>
              <a:rPr b="1" lang="en" sz="2200"/>
              <a:t>1–3%</a:t>
            </a:r>
            <a:r>
              <a:rPr lang="en" sz="2200"/>
              <a:t> of global tech workers</a:t>
            </a:r>
            <a:r>
              <a:rPr b="1" lang="en" sz="2200"/>
              <a:t> disclose disabilities</a:t>
            </a:r>
            <a:r>
              <a:rPr lang="en" sz="2200"/>
              <a:t> compared to 16% of the global population living with disabilities</a:t>
            </a:r>
            <a:r>
              <a:rPr baseline="30000" lang="en" sz="2200"/>
              <a:t>[2],[7]</a:t>
            </a:r>
            <a:endParaRPr baseline="30000"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0"/>
          <p:cNvSpPr txBox="1"/>
          <p:nvPr>
            <p:ph type="ctrTitle"/>
          </p:nvPr>
        </p:nvSpPr>
        <p:spPr>
          <a:xfrm>
            <a:off x="311700" y="1835600"/>
            <a:ext cx="8520600" cy="224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000"/>
              <a:t>“If we are </a:t>
            </a:r>
            <a:r>
              <a:rPr lang="en" sz="4000"/>
              <a:t>building</a:t>
            </a:r>
            <a:r>
              <a:rPr lang="en" sz="4000"/>
              <a:t> tech for </a:t>
            </a:r>
            <a:r>
              <a:rPr i="1" lang="en" sz="4000"/>
              <a:t>everyone</a:t>
            </a:r>
            <a:r>
              <a:rPr lang="en" sz="4000"/>
              <a:t>, </a:t>
            </a:r>
            <a:endParaRPr sz="4000"/>
          </a:p>
          <a:p>
            <a:pPr indent="0" lvl="0" marL="0" rtl="0" algn="ctr">
              <a:spcBef>
                <a:spcPts val="0"/>
              </a:spcBef>
              <a:spcAft>
                <a:spcPts val="0"/>
              </a:spcAft>
              <a:buNone/>
            </a:pPr>
            <a:r>
              <a:rPr lang="en" sz="4000"/>
              <a:t>shouldn’t our teams </a:t>
            </a:r>
            <a:r>
              <a:rPr lang="en" sz="4000"/>
              <a:t>reflect </a:t>
            </a:r>
            <a:r>
              <a:rPr i="1" lang="en" sz="4000"/>
              <a:t>everyone</a:t>
            </a:r>
            <a:r>
              <a:rPr lang="en" sz="4000"/>
              <a:t>?”</a:t>
            </a:r>
            <a:endParaRPr sz="4000"/>
          </a:p>
        </p:txBody>
      </p:sp>
      <p:sp>
        <p:nvSpPr>
          <p:cNvPr id="427" name="Google Shape;427;p50"/>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50"/>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50"/>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50"/>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50"/>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50"/>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p50"/>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5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txBox="1"/>
          <p:nvPr>
            <p:ph type="ctrTitle"/>
          </p:nvPr>
        </p:nvSpPr>
        <p:spPr>
          <a:xfrm>
            <a:off x="311700" y="1208950"/>
            <a:ext cx="4537800" cy="107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The Problem</a:t>
            </a:r>
            <a:endParaRPr b="1"/>
          </a:p>
        </p:txBody>
      </p:sp>
      <p:sp>
        <p:nvSpPr>
          <p:cNvPr id="440" name="Google Shape;440;p51"/>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p51"/>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51"/>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51"/>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51"/>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51"/>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 name="Google Shape;446;p51"/>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p5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448" name="Google Shape;448;p51"/>
          <p:cNvSpPr txBox="1"/>
          <p:nvPr/>
        </p:nvSpPr>
        <p:spPr>
          <a:xfrm>
            <a:off x="445400" y="2629875"/>
            <a:ext cx="47589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600">
                <a:solidFill>
                  <a:schemeClr val="dk1"/>
                </a:solidFill>
              </a:rPr>
              <a:t>Many tech products aren’t designed for people with disabilities in mind.</a:t>
            </a:r>
            <a:endParaRPr b="1" sz="2600">
              <a:solidFill>
                <a:schemeClr val="dk1"/>
              </a:solidFill>
            </a:endParaRPr>
          </a:p>
        </p:txBody>
      </p:sp>
      <p:pic>
        <p:nvPicPr>
          <p:cNvPr id="449" name="Google Shape;449;p51"/>
          <p:cNvPicPr preferRelativeResize="0"/>
          <p:nvPr/>
        </p:nvPicPr>
        <p:blipFill rotWithShape="1">
          <a:blip r:embed="rId3">
            <a:alphaModFix/>
          </a:blip>
          <a:srcRect b="3303" l="0" r="0" t="-1333"/>
          <a:stretch/>
        </p:blipFill>
        <p:spPr>
          <a:xfrm>
            <a:off x="5561700" y="1322675"/>
            <a:ext cx="3111925" cy="3050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2"/>
          <p:cNvSpPr txBox="1"/>
          <p:nvPr>
            <p:ph type="ctrTitle"/>
          </p:nvPr>
        </p:nvSpPr>
        <p:spPr>
          <a:xfrm>
            <a:off x="311700" y="363575"/>
            <a:ext cx="8520600" cy="98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00" u="sng"/>
              <a:t>Case Study: Inclusive Design for Accessibility</a:t>
            </a:r>
            <a:endParaRPr sz="3000" u="sng"/>
          </a:p>
          <a:p>
            <a:pPr indent="0" lvl="0" marL="0" rtl="0" algn="ctr">
              <a:spcBef>
                <a:spcPts val="0"/>
              </a:spcBef>
              <a:spcAft>
                <a:spcPts val="0"/>
              </a:spcAft>
              <a:buSzPts val="990"/>
              <a:buNone/>
            </a:pPr>
            <a:r>
              <a:t/>
            </a:r>
            <a:endParaRPr sz="3000" u="sng"/>
          </a:p>
        </p:txBody>
      </p:sp>
      <p:sp>
        <p:nvSpPr>
          <p:cNvPr id="455" name="Google Shape;455;p5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456" name="Google Shape;456;p52"/>
          <p:cNvPicPr preferRelativeResize="0"/>
          <p:nvPr/>
        </p:nvPicPr>
        <p:blipFill rotWithShape="1">
          <a:blip r:embed="rId3">
            <a:alphaModFix/>
          </a:blip>
          <a:srcRect b="0" l="0" r="0" t="0"/>
          <a:stretch/>
        </p:blipFill>
        <p:spPr>
          <a:xfrm>
            <a:off x="646175" y="1173200"/>
            <a:ext cx="6157026" cy="3463275"/>
          </a:xfrm>
          <a:prstGeom prst="rect">
            <a:avLst/>
          </a:prstGeom>
          <a:noFill/>
          <a:ln>
            <a:noFill/>
          </a:ln>
        </p:spPr>
      </p:pic>
      <p:pic>
        <p:nvPicPr>
          <p:cNvPr id="457" name="Google Shape;457;p52"/>
          <p:cNvPicPr preferRelativeResize="0"/>
          <p:nvPr/>
        </p:nvPicPr>
        <p:blipFill rotWithShape="1">
          <a:blip r:embed="rId4">
            <a:alphaModFix/>
          </a:blip>
          <a:srcRect b="7817" l="0" r="0" t="0"/>
          <a:stretch/>
        </p:blipFill>
        <p:spPr>
          <a:xfrm rot="5400000">
            <a:off x="6130000" y="2019625"/>
            <a:ext cx="3463275" cy="1795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ph type="ctrTitle"/>
          </p:nvPr>
        </p:nvSpPr>
        <p:spPr>
          <a:xfrm>
            <a:off x="311700" y="363575"/>
            <a:ext cx="8520600" cy="98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00" u="sng"/>
              <a:t>Case Study: Inclusive Design for Accessibility</a:t>
            </a:r>
            <a:endParaRPr sz="3000" u="sng"/>
          </a:p>
          <a:p>
            <a:pPr indent="0" lvl="0" marL="0" rtl="0" algn="ctr">
              <a:spcBef>
                <a:spcPts val="0"/>
              </a:spcBef>
              <a:spcAft>
                <a:spcPts val="0"/>
              </a:spcAft>
              <a:buSzPts val="990"/>
              <a:buNone/>
            </a:pPr>
            <a:r>
              <a:t/>
            </a:r>
            <a:endParaRPr sz="3000" u="sng"/>
          </a:p>
        </p:txBody>
      </p:sp>
      <p:sp>
        <p:nvSpPr>
          <p:cNvPr id="463" name="Google Shape;463;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464" name="Google Shape;464;p53"/>
          <p:cNvPicPr preferRelativeResize="0"/>
          <p:nvPr/>
        </p:nvPicPr>
        <p:blipFill rotWithShape="1">
          <a:blip r:embed="rId3">
            <a:alphaModFix/>
          </a:blip>
          <a:srcRect b="7817" l="0" r="0" t="0"/>
          <a:stretch/>
        </p:blipFill>
        <p:spPr>
          <a:xfrm rot="5400000">
            <a:off x="6130000" y="2019625"/>
            <a:ext cx="3463275" cy="1795875"/>
          </a:xfrm>
          <a:prstGeom prst="rect">
            <a:avLst/>
          </a:prstGeom>
          <a:noFill/>
          <a:ln>
            <a:noFill/>
          </a:ln>
        </p:spPr>
      </p:pic>
      <p:pic>
        <p:nvPicPr>
          <p:cNvPr id="465" name="Google Shape;465;p53"/>
          <p:cNvPicPr preferRelativeResize="0"/>
          <p:nvPr/>
        </p:nvPicPr>
        <p:blipFill rotWithShape="1">
          <a:blip r:embed="rId4">
            <a:alphaModFix/>
          </a:blip>
          <a:srcRect b="0" l="0" r="1477" t="0"/>
          <a:stretch/>
        </p:blipFill>
        <p:spPr>
          <a:xfrm>
            <a:off x="646175" y="1173200"/>
            <a:ext cx="6150976" cy="35438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4"/>
          <p:cNvSpPr txBox="1"/>
          <p:nvPr>
            <p:ph type="ctrTitle"/>
          </p:nvPr>
        </p:nvSpPr>
        <p:spPr>
          <a:xfrm>
            <a:off x="311700" y="363575"/>
            <a:ext cx="8520600" cy="98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00" u="sng"/>
              <a:t>Case Study: Inclusive Design for Accessibility</a:t>
            </a:r>
            <a:endParaRPr sz="3000" u="sng"/>
          </a:p>
          <a:p>
            <a:pPr indent="0" lvl="0" marL="0" rtl="0" algn="ctr">
              <a:spcBef>
                <a:spcPts val="0"/>
              </a:spcBef>
              <a:spcAft>
                <a:spcPts val="0"/>
              </a:spcAft>
              <a:buSzPts val="990"/>
              <a:buNone/>
            </a:pPr>
            <a:r>
              <a:t/>
            </a:r>
            <a:endParaRPr sz="3000" u="sng"/>
          </a:p>
        </p:txBody>
      </p:sp>
      <p:sp>
        <p:nvSpPr>
          <p:cNvPr id="471" name="Google Shape;471;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472" name="Google Shape;472;p54"/>
          <p:cNvPicPr preferRelativeResize="0"/>
          <p:nvPr/>
        </p:nvPicPr>
        <p:blipFill rotWithShape="1">
          <a:blip r:embed="rId3">
            <a:alphaModFix/>
          </a:blip>
          <a:srcRect b="7817" l="0" r="0" t="0"/>
          <a:stretch/>
        </p:blipFill>
        <p:spPr>
          <a:xfrm rot="5400000">
            <a:off x="6130000" y="2019625"/>
            <a:ext cx="3463275" cy="1795875"/>
          </a:xfrm>
          <a:prstGeom prst="rect">
            <a:avLst/>
          </a:prstGeom>
          <a:noFill/>
          <a:ln>
            <a:noFill/>
          </a:ln>
        </p:spPr>
      </p:pic>
      <p:pic>
        <p:nvPicPr>
          <p:cNvPr id="473" name="Google Shape;473;p54"/>
          <p:cNvPicPr preferRelativeResize="0"/>
          <p:nvPr/>
        </p:nvPicPr>
        <p:blipFill rotWithShape="1">
          <a:blip r:embed="rId4">
            <a:alphaModFix/>
          </a:blip>
          <a:srcRect b="0" l="10792" r="3414" t="0"/>
          <a:stretch/>
        </p:blipFill>
        <p:spPr>
          <a:xfrm>
            <a:off x="646175" y="1190550"/>
            <a:ext cx="6150976" cy="3463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idx="1" type="subTitle"/>
          </p:nvPr>
        </p:nvSpPr>
        <p:spPr>
          <a:xfrm>
            <a:off x="311700" y="1169550"/>
            <a:ext cx="3414600" cy="27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Have you ever </a:t>
            </a:r>
            <a:r>
              <a:rPr lang="en"/>
              <a:t>felt lost in a foreign land where you can’t make sense of sign boards or maps?</a:t>
            </a:r>
            <a:endParaRPr sz="2700"/>
          </a:p>
        </p:txBody>
      </p:sp>
      <p:sp>
        <p:nvSpPr>
          <p:cNvPr id="149" name="Google Shape;149;p28"/>
          <p:cNvSpPr/>
          <p:nvPr/>
        </p:nvSpPr>
        <p:spPr>
          <a:xfrm rot="-5400000">
            <a:off x="6720069" y="-6447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28"/>
          <p:cNvSpPr/>
          <p:nvPr/>
        </p:nvSpPr>
        <p:spPr>
          <a:xfrm rot="-5400000">
            <a:off x="634050" y="-6447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28"/>
          <p:cNvSpPr/>
          <p:nvPr/>
        </p:nvSpPr>
        <p:spPr>
          <a:xfrm rot="-5400000">
            <a:off x="1851254" y="-6447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8"/>
          <p:cNvSpPr/>
          <p:nvPr/>
        </p:nvSpPr>
        <p:spPr>
          <a:xfrm rot="-5400000">
            <a:off x="3068458" y="-6447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8"/>
          <p:cNvSpPr/>
          <p:nvPr/>
        </p:nvSpPr>
        <p:spPr>
          <a:xfrm rot="-5400000">
            <a:off x="4288700" y="-850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8"/>
          <p:cNvSpPr/>
          <p:nvPr/>
        </p:nvSpPr>
        <p:spPr>
          <a:xfrm rot="-5400000">
            <a:off x="5547225" y="-1049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8"/>
          <p:cNvSpPr/>
          <p:nvPr/>
        </p:nvSpPr>
        <p:spPr>
          <a:xfrm rot="-5400000">
            <a:off x="7937273" y="-6447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8"/>
          <p:cNvSpPr txBox="1"/>
          <p:nvPr>
            <p:ph idx="4294967295"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pic>
        <p:nvPicPr>
          <p:cNvPr id="157" name="Google Shape;157;p28"/>
          <p:cNvPicPr preferRelativeResize="0"/>
          <p:nvPr/>
        </p:nvPicPr>
        <p:blipFill rotWithShape="1">
          <a:blip r:embed="rId3">
            <a:alphaModFix/>
          </a:blip>
          <a:srcRect b="53776" l="0" r="43585" t="0"/>
          <a:stretch/>
        </p:blipFill>
        <p:spPr>
          <a:xfrm>
            <a:off x="4422475" y="1222225"/>
            <a:ext cx="1841700" cy="2333625"/>
          </a:xfrm>
          <a:prstGeom prst="rect">
            <a:avLst/>
          </a:prstGeom>
          <a:noFill/>
          <a:ln>
            <a:noFill/>
          </a:ln>
        </p:spPr>
      </p:pic>
      <p:pic>
        <p:nvPicPr>
          <p:cNvPr id="158" name="Google Shape;158;p28"/>
          <p:cNvPicPr preferRelativeResize="0"/>
          <p:nvPr/>
        </p:nvPicPr>
        <p:blipFill rotWithShape="1">
          <a:blip r:embed="rId4">
            <a:alphaModFix/>
          </a:blip>
          <a:srcRect b="0" l="16756" r="0" t="35658"/>
          <a:stretch/>
        </p:blipFill>
        <p:spPr>
          <a:xfrm>
            <a:off x="6362300" y="1222225"/>
            <a:ext cx="2012807" cy="2333626"/>
          </a:xfrm>
          <a:prstGeom prst="rect">
            <a:avLst/>
          </a:prstGeom>
          <a:noFill/>
          <a:ln>
            <a:noFill/>
          </a:ln>
        </p:spPr>
      </p:pic>
      <p:pic>
        <p:nvPicPr>
          <p:cNvPr id="159" name="Google Shape;159;p28"/>
          <p:cNvPicPr preferRelativeResize="0"/>
          <p:nvPr/>
        </p:nvPicPr>
        <p:blipFill rotWithShape="1">
          <a:blip r:embed="rId5">
            <a:alphaModFix/>
          </a:blip>
          <a:srcRect b="37366" l="1341" r="0" t="18155"/>
          <a:stretch/>
        </p:blipFill>
        <p:spPr>
          <a:xfrm>
            <a:off x="4422475" y="3604700"/>
            <a:ext cx="3952625" cy="1279425"/>
          </a:xfrm>
          <a:prstGeom prst="rect">
            <a:avLst/>
          </a:prstGeom>
          <a:noFill/>
          <a:ln>
            <a:noFill/>
          </a:ln>
        </p:spPr>
      </p:pic>
      <p:sp>
        <p:nvSpPr>
          <p:cNvPr id="160" name="Google Shape;160;p28"/>
          <p:cNvSpPr/>
          <p:nvPr/>
        </p:nvSpPr>
        <p:spPr>
          <a:xfrm>
            <a:off x="6439100" y="4369775"/>
            <a:ext cx="886200" cy="301500"/>
          </a:xfrm>
          <a:prstGeom prst="rect">
            <a:avLst/>
          </a:prstGeom>
          <a:solidFill>
            <a:srgbClr val="050D14"/>
          </a:solidFill>
          <a:ln cap="flat" cmpd="sng" w="9525">
            <a:solidFill>
              <a:srgbClr val="060F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type="ctrTitle"/>
          </p:nvPr>
        </p:nvSpPr>
        <p:spPr>
          <a:xfrm>
            <a:off x="311700" y="363575"/>
            <a:ext cx="8520600" cy="98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00" u="sng"/>
              <a:t>Case Study: Inclusive Design for Accessibility</a:t>
            </a:r>
            <a:endParaRPr sz="3000" u="sng"/>
          </a:p>
          <a:p>
            <a:pPr indent="0" lvl="0" marL="0" rtl="0" algn="ctr">
              <a:spcBef>
                <a:spcPts val="0"/>
              </a:spcBef>
              <a:spcAft>
                <a:spcPts val="0"/>
              </a:spcAft>
              <a:buSzPts val="990"/>
              <a:buNone/>
            </a:pPr>
            <a:r>
              <a:t/>
            </a:r>
            <a:endParaRPr sz="3000" u="sng"/>
          </a:p>
        </p:txBody>
      </p:sp>
      <p:sp>
        <p:nvSpPr>
          <p:cNvPr id="479" name="Google Shape;479;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480" name="Google Shape;480;p55"/>
          <p:cNvPicPr preferRelativeResize="0"/>
          <p:nvPr/>
        </p:nvPicPr>
        <p:blipFill rotWithShape="1">
          <a:blip r:embed="rId3">
            <a:alphaModFix/>
          </a:blip>
          <a:srcRect b="7817" l="0" r="0" t="0"/>
          <a:stretch/>
        </p:blipFill>
        <p:spPr>
          <a:xfrm rot="5400000">
            <a:off x="6130000" y="2019625"/>
            <a:ext cx="3463275" cy="1795875"/>
          </a:xfrm>
          <a:prstGeom prst="rect">
            <a:avLst/>
          </a:prstGeom>
          <a:noFill/>
          <a:ln>
            <a:noFill/>
          </a:ln>
        </p:spPr>
      </p:pic>
      <p:pic>
        <p:nvPicPr>
          <p:cNvPr id="481" name="Google Shape;481;p55"/>
          <p:cNvPicPr preferRelativeResize="0"/>
          <p:nvPr/>
        </p:nvPicPr>
        <p:blipFill rotWithShape="1">
          <a:blip r:embed="rId4">
            <a:alphaModFix/>
          </a:blip>
          <a:srcRect b="8724" l="0" r="0" t="6901"/>
          <a:stretch/>
        </p:blipFill>
        <p:spPr>
          <a:xfrm>
            <a:off x="646175" y="1173200"/>
            <a:ext cx="6157026" cy="34632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6"/>
          <p:cNvSpPr txBox="1"/>
          <p:nvPr>
            <p:ph type="ctrTitle"/>
          </p:nvPr>
        </p:nvSpPr>
        <p:spPr>
          <a:xfrm>
            <a:off x="311700" y="744575"/>
            <a:ext cx="4330500" cy="1540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5000"/>
              <a:t>Key Takeaway</a:t>
            </a:r>
            <a:endParaRPr b="1" sz="5000"/>
          </a:p>
        </p:txBody>
      </p:sp>
      <p:sp>
        <p:nvSpPr>
          <p:cNvPr id="487" name="Google Shape;487;p56"/>
          <p:cNvSpPr txBox="1"/>
          <p:nvPr>
            <p:ph idx="1" type="subTitle"/>
          </p:nvPr>
        </p:nvSpPr>
        <p:spPr>
          <a:xfrm>
            <a:off x="391800" y="2571750"/>
            <a:ext cx="4170300" cy="189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
            </a:r>
            <a:r>
              <a:rPr lang="en">
                <a:solidFill>
                  <a:schemeClr val="dk1"/>
                </a:solidFill>
              </a:rPr>
              <a:t>iverse teams has the power to create more inclusive and user-friendly product!</a:t>
            </a:r>
            <a:endParaRPr>
              <a:solidFill>
                <a:schemeClr val="dk1"/>
              </a:solidFill>
            </a:endParaRPr>
          </a:p>
        </p:txBody>
      </p:sp>
      <p:pic>
        <p:nvPicPr>
          <p:cNvPr id="488" name="Google Shape;488;p56"/>
          <p:cNvPicPr preferRelativeResize="0"/>
          <p:nvPr/>
        </p:nvPicPr>
        <p:blipFill rotWithShape="1">
          <a:blip r:embed="rId3">
            <a:alphaModFix/>
          </a:blip>
          <a:srcRect b="6151" l="13703" r="5213" t="2715"/>
          <a:stretch/>
        </p:blipFill>
        <p:spPr>
          <a:xfrm>
            <a:off x="5025275" y="1017725"/>
            <a:ext cx="3597426" cy="3787151"/>
          </a:xfrm>
          <a:prstGeom prst="rect">
            <a:avLst/>
          </a:prstGeom>
          <a:noFill/>
          <a:ln>
            <a:noFill/>
          </a:ln>
        </p:spPr>
      </p:pic>
      <p:sp>
        <p:nvSpPr>
          <p:cNvPr id="489" name="Google Shape;489;p56"/>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56"/>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56"/>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p56"/>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56"/>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56"/>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p56"/>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6" name="Google Shape;496;p5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57"/>
          <p:cNvPicPr preferRelativeResize="0"/>
          <p:nvPr/>
        </p:nvPicPr>
        <p:blipFill>
          <a:blip r:embed="rId3">
            <a:alphaModFix/>
          </a:blip>
          <a:stretch>
            <a:fillRect/>
          </a:stretch>
        </p:blipFill>
        <p:spPr>
          <a:xfrm>
            <a:off x="1165021" y="0"/>
            <a:ext cx="6813958"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8"/>
          <p:cNvSpPr txBox="1"/>
          <p:nvPr>
            <p:ph type="ctrTitle"/>
          </p:nvPr>
        </p:nvSpPr>
        <p:spPr>
          <a:xfrm>
            <a:off x="311700" y="1208950"/>
            <a:ext cx="4537800" cy="107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The Problem</a:t>
            </a:r>
            <a:endParaRPr b="1"/>
          </a:p>
        </p:txBody>
      </p:sp>
      <p:sp>
        <p:nvSpPr>
          <p:cNvPr id="507" name="Google Shape;507;p58"/>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58"/>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p58"/>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58"/>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 name="Google Shape;511;p58"/>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58"/>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58"/>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4" name="Google Shape;514;p5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515" name="Google Shape;515;p58"/>
          <p:cNvSpPr txBox="1"/>
          <p:nvPr/>
        </p:nvSpPr>
        <p:spPr>
          <a:xfrm>
            <a:off x="445400" y="2629875"/>
            <a:ext cx="47589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600">
                <a:solidFill>
                  <a:schemeClr val="dk1"/>
                </a:solidFill>
              </a:rPr>
              <a:t>Many algorithms and softwares do not test for Inclusivity.</a:t>
            </a:r>
            <a:endParaRPr b="1" sz="2600">
              <a:solidFill>
                <a:schemeClr val="dk1"/>
              </a:solidFill>
            </a:endParaRPr>
          </a:p>
        </p:txBody>
      </p:sp>
      <p:pic>
        <p:nvPicPr>
          <p:cNvPr id="516" name="Google Shape;516;p58"/>
          <p:cNvPicPr preferRelativeResize="0"/>
          <p:nvPr/>
        </p:nvPicPr>
        <p:blipFill rotWithShape="1">
          <a:blip r:embed="rId3">
            <a:alphaModFix/>
          </a:blip>
          <a:srcRect b="52330" l="20659" r="16680" t="3358"/>
          <a:stretch/>
        </p:blipFill>
        <p:spPr>
          <a:xfrm>
            <a:off x="5450463" y="1389300"/>
            <a:ext cx="3111925" cy="33009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9"/>
          <p:cNvSpPr txBox="1"/>
          <p:nvPr>
            <p:ph type="ctrTitle"/>
          </p:nvPr>
        </p:nvSpPr>
        <p:spPr>
          <a:xfrm>
            <a:off x="311700" y="363575"/>
            <a:ext cx="8520600" cy="98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00" u="sng"/>
              <a:t>Case Study: YouTube’s Auto-Muting Algorithm</a:t>
            </a:r>
            <a:endParaRPr sz="3000" u="sng"/>
          </a:p>
          <a:p>
            <a:pPr indent="0" lvl="0" marL="0" rtl="0" algn="ctr">
              <a:spcBef>
                <a:spcPts val="0"/>
              </a:spcBef>
              <a:spcAft>
                <a:spcPts val="0"/>
              </a:spcAft>
              <a:buSzPts val="990"/>
              <a:buNone/>
            </a:pPr>
            <a:r>
              <a:t/>
            </a:r>
            <a:endParaRPr sz="3000" u="sng"/>
          </a:p>
        </p:txBody>
      </p:sp>
      <p:sp>
        <p:nvSpPr>
          <p:cNvPr id="522" name="Google Shape;522;p59"/>
          <p:cNvSpPr txBox="1"/>
          <p:nvPr/>
        </p:nvSpPr>
        <p:spPr>
          <a:xfrm>
            <a:off x="585075" y="1349975"/>
            <a:ext cx="4782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rPr>
              <a:t>YouTube’s </a:t>
            </a:r>
            <a:r>
              <a:rPr b="1" lang="en" sz="3000">
                <a:solidFill>
                  <a:schemeClr val="dk1"/>
                </a:solidFill>
              </a:rPr>
              <a:t>auto-detection for silent videos</a:t>
            </a:r>
            <a:r>
              <a:rPr lang="en" sz="3000">
                <a:solidFill>
                  <a:schemeClr val="dk1"/>
                </a:solidFill>
              </a:rPr>
              <a:t> mistakenly muted </a:t>
            </a:r>
            <a:r>
              <a:rPr b="1" lang="en" sz="3000">
                <a:solidFill>
                  <a:schemeClr val="dk1"/>
                </a:solidFill>
              </a:rPr>
              <a:t>sign language videos</a:t>
            </a:r>
            <a:r>
              <a:rPr lang="en" sz="3000">
                <a:solidFill>
                  <a:schemeClr val="dk1"/>
                </a:solidFill>
              </a:rPr>
              <a:t>, assuming they contained “no content.”</a:t>
            </a:r>
            <a:endParaRPr sz="3300"/>
          </a:p>
        </p:txBody>
      </p:sp>
      <p:pic>
        <p:nvPicPr>
          <p:cNvPr id="523" name="Google Shape;523;p59"/>
          <p:cNvPicPr preferRelativeResize="0"/>
          <p:nvPr/>
        </p:nvPicPr>
        <p:blipFill rotWithShape="1">
          <a:blip r:embed="rId3">
            <a:alphaModFix/>
          </a:blip>
          <a:srcRect b="48625" l="4166" r="4056" t="0"/>
          <a:stretch/>
        </p:blipFill>
        <p:spPr>
          <a:xfrm>
            <a:off x="5367675" y="1941488"/>
            <a:ext cx="3165950" cy="1772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0"/>
          <p:cNvSpPr txBox="1"/>
          <p:nvPr>
            <p:ph type="ctrTitle"/>
          </p:nvPr>
        </p:nvSpPr>
        <p:spPr>
          <a:xfrm>
            <a:off x="311700" y="744575"/>
            <a:ext cx="4330500" cy="1540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t>Key Takeaway</a:t>
            </a:r>
            <a:endParaRPr b="1" sz="4800"/>
          </a:p>
        </p:txBody>
      </p:sp>
      <p:sp>
        <p:nvSpPr>
          <p:cNvPr id="529" name="Google Shape;529;p60"/>
          <p:cNvSpPr txBox="1"/>
          <p:nvPr>
            <p:ph idx="1" type="subTitle"/>
          </p:nvPr>
        </p:nvSpPr>
        <p:spPr>
          <a:xfrm>
            <a:off x="391800" y="2571750"/>
            <a:ext cx="4170300" cy="189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Inclusivity in tech is not just “beneficial” but </a:t>
            </a:r>
            <a:r>
              <a:rPr b="1" lang="en">
                <a:solidFill>
                  <a:schemeClr val="dk1"/>
                </a:solidFill>
              </a:rPr>
              <a:t>essential</a:t>
            </a:r>
            <a:r>
              <a:rPr lang="en">
                <a:solidFill>
                  <a:schemeClr val="dk1"/>
                </a:solidFill>
              </a:rPr>
              <a:t> for true global user engagement.</a:t>
            </a:r>
            <a:endParaRPr>
              <a:solidFill>
                <a:schemeClr val="dk1"/>
              </a:solidFill>
            </a:endParaRPr>
          </a:p>
        </p:txBody>
      </p:sp>
      <p:sp>
        <p:nvSpPr>
          <p:cNvPr id="530" name="Google Shape;530;p60"/>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60"/>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60"/>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60"/>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60"/>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60"/>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p60"/>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6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pic>
        <p:nvPicPr>
          <p:cNvPr id="538" name="Google Shape;538;p60"/>
          <p:cNvPicPr preferRelativeResize="0"/>
          <p:nvPr/>
        </p:nvPicPr>
        <p:blipFill>
          <a:blip r:embed="rId3">
            <a:alphaModFix/>
          </a:blip>
          <a:stretch>
            <a:fillRect/>
          </a:stretch>
        </p:blipFill>
        <p:spPr>
          <a:xfrm>
            <a:off x="5310950" y="1619825"/>
            <a:ext cx="2930650" cy="2930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ph type="ctrTitle"/>
          </p:nvPr>
        </p:nvSpPr>
        <p:spPr>
          <a:xfrm>
            <a:off x="796600" y="4393850"/>
            <a:ext cx="7835100" cy="66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80" u="sng">
                <a:solidFill>
                  <a:schemeClr val="hlink"/>
                </a:solidFill>
                <a:hlinkClick r:id="rId3"/>
              </a:rPr>
              <a:t>https://sejal-g.github.io/CPP_Online/</a:t>
            </a:r>
            <a:r>
              <a:rPr lang="en" sz="3680"/>
              <a:t> </a:t>
            </a:r>
            <a:endParaRPr sz="3680"/>
          </a:p>
        </p:txBody>
      </p:sp>
      <p:pic>
        <p:nvPicPr>
          <p:cNvPr id="544" name="Google Shape;544;p61"/>
          <p:cNvPicPr preferRelativeResize="0"/>
          <p:nvPr/>
        </p:nvPicPr>
        <p:blipFill rotWithShape="1">
          <a:blip r:embed="rId4">
            <a:alphaModFix/>
          </a:blip>
          <a:srcRect b="3679" l="0" r="0" t="0"/>
          <a:stretch/>
        </p:blipFill>
        <p:spPr>
          <a:xfrm>
            <a:off x="2363500" y="134375"/>
            <a:ext cx="4286250" cy="41287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8" name="Shape 548"/>
        <p:cNvGrpSpPr/>
        <p:nvPr/>
      </p:nvGrpSpPr>
      <p:grpSpPr>
        <a:xfrm>
          <a:off x="0" y="0"/>
          <a:ext cx="0" cy="0"/>
          <a:chOff x="0" y="0"/>
          <a:chExt cx="0" cy="0"/>
        </a:xfrm>
      </p:grpSpPr>
      <p:sp>
        <p:nvSpPr>
          <p:cNvPr id="549" name="Google Shape;549;p62"/>
          <p:cNvSpPr/>
          <p:nvPr/>
        </p:nvSpPr>
        <p:spPr>
          <a:xfrm rot="5400000">
            <a:off x="7365228" y="0"/>
            <a:ext cx="1778700" cy="1778700"/>
          </a:xfrm>
          <a:prstGeom prst="diagStripe">
            <a:avLst>
              <a:gd fmla="val 50000" name="adj"/>
            </a:avLst>
          </a:prstGeom>
          <a:solidFill>
            <a:srgbClr val="EDFA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p62"/>
          <p:cNvSpPr txBox="1"/>
          <p:nvPr/>
        </p:nvSpPr>
        <p:spPr>
          <a:xfrm rot="2700000">
            <a:off x="7215273" y="386217"/>
            <a:ext cx="2501461" cy="58378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98038"/>
                </a:solidFill>
                <a:latin typeface="Inter"/>
                <a:ea typeface="Inter"/>
                <a:cs typeface="Inter"/>
                <a:sym typeface="Inter"/>
              </a:rPr>
              <a:t>Do not edit</a:t>
            </a:r>
            <a:endParaRPr b="1" sz="1200">
              <a:solidFill>
                <a:srgbClr val="198038"/>
              </a:solidFill>
              <a:latin typeface="Inter"/>
              <a:ea typeface="Inter"/>
              <a:cs typeface="Inter"/>
              <a:sym typeface="Inter"/>
            </a:endParaRPr>
          </a:p>
          <a:p>
            <a:pPr indent="0" lvl="0" marL="0" rtl="0" algn="ctr">
              <a:spcBef>
                <a:spcPts val="0"/>
              </a:spcBef>
              <a:spcAft>
                <a:spcPts val="0"/>
              </a:spcAft>
              <a:buNone/>
            </a:pPr>
            <a:r>
              <a:rPr lang="en" sz="1200" u="sng">
                <a:solidFill>
                  <a:srgbClr val="198038"/>
                </a:solidFill>
                <a:latin typeface="Inter"/>
                <a:ea typeface="Inter"/>
                <a:cs typeface="Inter"/>
                <a:sym typeface="Inter"/>
                <a:hlinkClick r:id="rId3">
                  <a:extLst>
                    <a:ext uri="{A12FA001-AC4F-418D-AE19-62706E023703}">
                      <ahyp:hlinkClr val="tx"/>
                    </a:ext>
                  </a:extLst>
                </a:hlinkClick>
              </a:rPr>
              <a:t>How to change the design</a:t>
            </a:r>
            <a:endParaRPr sz="1200">
              <a:solidFill>
                <a:srgbClr val="198038"/>
              </a:solidFill>
              <a:latin typeface="Inter"/>
              <a:ea typeface="Inter"/>
              <a:cs typeface="Inter"/>
              <a:sym typeface="Inter"/>
            </a:endParaRPr>
          </a:p>
        </p:txBody>
      </p:sp>
      <p:pic>
        <p:nvPicPr>
          <p:cNvPr descr="poll-type-id" id="551" name="Google Shape;551;p62">
            <a:hlinkClick r:id="rId4"/>
          </p:cNvPr>
          <p:cNvPicPr preferRelativeResize="0"/>
          <p:nvPr/>
        </p:nvPicPr>
        <p:blipFill>
          <a:blip r:embed="rId5">
            <a:alphaModFix/>
          </a:blip>
          <a:stretch>
            <a:fillRect/>
          </a:stretch>
        </p:blipFill>
        <p:spPr>
          <a:xfrm>
            <a:off x="333520" y="1307027"/>
            <a:ext cx="1778772" cy="1778772"/>
          </a:xfrm>
          <a:prstGeom prst="rect">
            <a:avLst/>
          </a:prstGeom>
          <a:noFill/>
          <a:ln>
            <a:noFill/>
          </a:ln>
        </p:spPr>
      </p:pic>
      <p:sp>
        <p:nvSpPr>
          <p:cNvPr descr="title-id" id="552" name="Google Shape;552;p62"/>
          <p:cNvSpPr txBox="1"/>
          <p:nvPr/>
        </p:nvSpPr>
        <p:spPr>
          <a:xfrm>
            <a:off x="2334638" y="1320628"/>
            <a:ext cx="6364800" cy="17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Inter"/>
                <a:ea typeface="Inter"/>
                <a:cs typeface="Inter"/>
                <a:sym typeface="Inter"/>
              </a:rPr>
              <a:t>Did you find any problem navigating this form?</a:t>
            </a:r>
            <a:endParaRPr b="1" sz="3600">
              <a:solidFill>
                <a:srgbClr val="5B5B5B"/>
              </a:solidFill>
              <a:latin typeface="Inter"/>
              <a:ea typeface="Inter"/>
              <a:cs typeface="Inter"/>
              <a:sym typeface="Inter"/>
            </a:endParaRPr>
          </a:p>
        </p:txBody>
      </p:sp>
      <p:sp>
        <p:nvSpPr>
          <p:cNvPr id="553" name="Google Shape;553;p62"/>
          <p:cNvSpPr/>
          <p:nvPr/>
        </p:nvSpPr>
        <p:spPr>
          <a:xfrm>
            <a:off x="0" y="4365024"/>
            <a:ext cx="9144000" cy="778500"/>
          </a:xfrm>
          <a:prstGeom prst="rect">
            <a:avLst/>
          </a:prstGeom>
          <a:solidFill>
            <a:srgbClr val="19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62"/>
          <p:cNvSpPr txBox="1"/>
          <p:nvPr/>
        </p:nvSpPr>
        <p:spPr>
          <a:xfrm>
            <a:off x="555866" y="4365024"/>
            <a:ext cx="6948300" cy="77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Inter"/>
                <a:ea typeface="Inter"/>
                <a:cs typeface="Inter"/>
                <a:sym typeface="Inter"/>
              </a:rPr>
              <a:t>Presenting with animations, GIFs or speaker notes? Enable our </a:t>
            </a:r>
            <a:r>
              <a:rPr lang="en" sz="1200" u="sng">
                <a:solidFill>
                  <a:srgbClr val="FFFFFF"/>
                </a:solidFill>
                <a:latin typeface="Inter"/>
                <a:ea typeface="Inter"/>
                <a:cs typeface="Inter"/>
                <a:sym typeface="Inter"/>
                <a:hlinkClick r:id="rId6">
                  <a:extLst>
                    <a:ext uri="{A12FA001-AC4F-418D-AE19-62706E023703}">
                      <ahyp:hlinkClr val="tx"/>
                    </a:ext>
                  </a:extLst>
                </a:hlinkClick>
              </a:rPr>
              <a:t>Chrome extension</a:t>
            </a:r>
            <a:endParaRPr sz="1200">
              <a:solidFill>
                <a:srgbClr val="FFFFFF"/>
              </a:solidFill>
              <a:latin typeface="Inter"/>
              <a:ea typeface="Inter"/>
              <a:cs typeface="Inter"/>
              <a:sym typeface="Inter"/>
            </a:endParaRPr>
          </a:p>
        </p:txBody>
      </p:sp>
      <p:pic>
        <p:nvPicPr>
          <p:cNvPr id="555" name="Google Shape;555;p62"/>
          <p:cNvPicPr preferRelativeResize="0"/>
          <p:nvPr/>
        </p:nvPicPr>
        <p:blipFill>
          <a:blip r:embed="rId7">
            <a:alphaModFix/>
          </a:blip>
          <a:stretch>
            <a:fillRect/>
          </a:stretch>
        </p:blipFill>
        <p:spPr>
          <a:xfrm>
            <a:off x="222347" y="4643089"/>
            <a:ext cx="222347" cy="222347"/>
          </a:xfrm>
          <a:prstGeom prst="rect">
            <a:avLst/>
          </a:prstGeom>
          <a:noFill/>
          <a:ln>
            <a:noFill/>
          </a:ln>
        </p:spPr>
      </p:pic>
      <p:pic>
        <p:nvPicPr>
          <p:cNvPr descr="logo-id" id="556" name="Google Shape;556;p62">
            <a:hlinkClick r:id="rId8"/>
          </p:cNvPr>
          <p:cNvPicPr preferRelativeResize="0"/>
          <p:nvPr/>
        </p:nvPicPr>
        <p:blipFill>
          <a:blip r:embed="rId9">
            <a:alphaModFix/>
          </a:blip>
          <a:stretch>
            <a:fillRect/>
          </a:stretch>
        </p:blipFill>
        <p:spPr>
          <a:xfrm>
            <a:off x="7921094" y="4476329"/>
            <a:ext cx="1111733" cy="55586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3"/>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p63"/>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p63"/>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4" name="Google Shape;564;p63"/>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p63"/>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63"/>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63"/>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8" name="Google Shape;568;p63"/>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569" name="Google Shape;569;p63"/>
          <p:cNvSpPr/>
          <p:nvPr/>
        </p:nvSpPr>
        <p:spPr>
          <a:xfrm>
            <a:off x="311700" y="1310700"/>
            <a:ext cx="8673000" cy="356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 name="Google Shape;570;p63"/>
          <p:cNvSpPr txBox="1"/>
          <p:nvPr/>
        </p:nvSpPr>
        <p:spPr>
          <a:xfrm>
            <a:off x="435400" y="1296575"/>
            <a:ext cx="2899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Case Study</a:t>
            </a:r>
            <a:endParaRPr sz="1800">
              <a:solidFill>
                <a:schemeClr val="dk2"/>
              </a:solidFill>
            </a:endParaRPr>
          </a:p>
        </p:txBody>
      </p:sp>
      <p:sp>
        <p:nvSpPr>
          <p:cNvPr id="571" name="Google Shape;571;p63"/>
          <p:cNvSpPr/>
          <p:nvPr/>
        </p:nvSpPr>
        <p:spPr>
          <a:xfrm>
            <a:off x="1824725"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63"/>
          <p:cNvSpPr/>
          <p:nvPr/>
        </p:nvSpPr>
        <p:spPr>
          <a:xfrm>
            <a:off x="4265100" y="2076975"/>
            <a:ext cx="12174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Last Name</a:t>
            </a:r>
            <a:endParaRPr/>
          </a:p>
        </p:txBody>
      </p:sp>
      <p:sp>
        <p:nvSpPr>
          <p:cNvPr id="573" name="Google Shape;573;p63"/>
          <p:cNvSpPr/>
          <p:nvPr/>
        </p:nvSpPr>
        <p:spPr>
          <a:xfrm>
            <a:off x="4265100"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63"/>
          <p:cNvSpPr/>
          <p:nvPr/>
        </p:nvSpPr>
        <p:spPr>
          <a:xfrm>
            <a:off x="1824725" y="2913875"/>
            <a:ext cx="12174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Phone No.</a:t>
            </a:r>
            <a:endParaRPr/>
          </a:p>
        </p:txBody>
      </p:sp>
      <p:sp>
        <p:nvSpPr>
          <p:cNvPr id="575" name="Google Shape;575;p63"/>
          <p:cNvSpPr/>
          <p:nvPr/>
        </p:nvSpPr>
        <p:spPr>
          <a:xfrm>
            <a:off x="3270400" y="3304225"/>
            <a:ext cx="11931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76" name="Google Shape;576;p63"/>
          <p:cNvCxnSpPr>
            <a:stCxn id="577" idx="1"/>
            <a:endCxn id="577" idx="1"/>
          </p:cNvCxnSpPr>
          <p:nvPr/>
        </p:nvCxnSpPr>
        <p:spPr>
          <a:xfrm>
            <a:off x="2558975" y="3493300"/>
            <a:ext cx="0" cy="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63"/>
          <p:cNvCxnSpPr/>
          <p:nvPr/>
        </p:nvCxnSpPr>
        <p:spPr>
          <a:xfrm flipH="1" rot="10800000">
            <a:off x="2412525" y="3458475"/>
            <a:ext cx="149100" cy="15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63"/>
          <p:cNvCxnSpPr/>
          <p:nvPr/>
        </p:nvCxnSpPr>
        <p:spPr>
          <a:xfrm flipH="1" rot="10800000">
            <a:off x="3073125" y="3471925"/>
            <a:ext cx="149100" cy="1500"/>
          </a:xfrm>
          <a:prstGeom prst="straightConnector1">
            <a:avLst/>
          </a:prstGeom>
          <a:noFill/>
          <a:ln cap="flat" cmpd="sng" w="9525">
            <a:solidFill>
              <a:schemeClr val="dk2"/>
            </a:solidFill>
            <a:prstDash val="solid"/>
            <a:round/>
            <a:headEnd len="med" w="med" type="none"/>
            <a:tailEnd len="med" w="med" type="none"/>
          </a:ln>
        </p:spPr>
      </p:cxnSp>
      <p:sp>
        <p:nvSpPr>
          <p:cNvPr id="580" name="Google Shape;580;p63"/>
          <p:cNvSpPr txBox="1"/>
          <p:nvPr/>
        </p:nvSpPr>
        <p:spPr>
          <a:xfrm>
            <a:off x="1774450" y="3584075"/>
            <a:ext cx="19215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            ###           ###</a:t>
            </a:r>
            <a:endParaRPr sz="1200">
              <a:solidFill>
                <a:schemeClr val="dk2"/>
              </a:solidFill>
            </a:endParaRPr>
          </a:p>
        </p:txBody>
      </p:sp>
      <p:sp>
        <p:nvSpPr>
          <p:cNvPr id="581" name="Google Shape;581;p63"/>
          <p:cNvSpPr/>
          <p:nvPr/>
        </p:nvSpPr>
        <p:spPr>
          <a:xfrm>
            <a:off x="479325" y="2090800"/>
            <a:ext cx="11931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Pronouns</a:t>
            </a:r>
            <a:endParaRPr/>
          </a:p>
        </p:txBody>
      </p:sp>
      <p:sp>
        <p:nvSpPr>
          <p:cNvPr id="582" name="Google Shape;582;p63"/>
          <p:cNvSpPr/>
          <p:nvPr/>
        </p:nvSpPr>
        <p:spPr>
          <a:xfrm>
            <a:off x="479325" y="2502150"/>
            <a:ext cx="8694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3"/>
          <p:cNvSpPr/>
          <p:nvPr/>
        </p:nvSpPr>
        <p:spPr>
          <a:xfrm rot="10800000">
            <a:off x="1180325" y="2653400"/>
            <a:ext cx="88800" cy="615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p63"/>
          <p:cNvSpPr/>
          <p:nvPr/>
        </p:nvSpPr>
        <p:spPr>
          <a:xfrm>
            <a:off x="479325" y="2913500"/>
            <a:ext cx="11931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Date of Birth</a:t>
            </a:r>
            <a:endParaRPr/>
          </a:p>
        </p:txBody>
      </p:sp>
      <p:sp>
        <p:nvSpPr>
          <p:cNvPr id="585" name="Google Shape;585;p63"/>
          <p:cNvSpPr/>
          <p:nvPr/>
        </p:nvSpPr>
        <p:spPr>
          <a:xfrm>
            <a:off x="479325" y="3888600"/>
            <a:ext cx="14193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Security Check</a:t>
            </a:r>
            <a:endParaRPr/>
          </a:p>
        </p:txBody>
      </p:sp>
      <p:sp>
        <p:nvSpPr>
          <p:cNvPr id="586" name="Google Shape;586;p63"/>
          <p:cNvSpPr/>
          <p:nvPr/>
        </p:nvSpPr>
        <p:spPr>
          <a:xfrm>
            <a:off x="483425" y="4323475"/>
            <a:ext cx="14193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Type the text here</a:t>
            </a:r>
            <a:endParaRPr sz="1100"/>
          </a:p>
        </p:txBody>
      </p:sp>
      <p:sp>
        <p:nvSpPr>
          <p:cNvPr id="587" name="Google Shape;587;p63"/>
          <p:cNvSpPr/>
          <p:nvPr/>
        </p:nvSpPr>
        <p:spPr>
          <a:xfrm>
            <a:off x="7400350" y="4344500"/>
            <a:ext cx="10251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Submit</a:t>
            </a:r>
            <a:endParaRPr/>
          </a:p>
        </p:txBody>
      </p:sp>
      <p:sp>
        <p:nvSpPr>
          <p:cNvPr id="588" name="Google Shape;588;p63"/>
          <p:cNvSpPr/>
          <p:nvPr/>
        </p:nvSpPr>
        <p:spPr>
          <a:xfrm rot="5400000">
            <a:off x="8152825" y="4454300"/>
            <a:ext cx="141600" cy="1173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63"/>
          <p:cNvSpPr/>
          <p:nvPr/>
        </p:nvSpPr>
        <p:spPr>
          <a:xfrm>
            <a:off x="1824725" y="2076975"/>
            <a:ext cx="10926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First Name</a:t>
            </a:r>
            <a:endParaRPr/>
          </a:p>
        </p:txBody>
      </p:sp>
      <p:sp>
        <p:nvSpPr>
          <p:cNvPr id="590" name="Google Shape;590;p63"/>
          <p:cNvSpPr/>
          <p:nvPr/>
        </p:nvSpPr>
        <p:spPr>
          <a:xfrm>
            <a:off x="479325" y="3324850"/>
            <a:ext cx="11931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3"/>
          <p:cNvSpPr/>
          <p:nvPr/>
        </p:nvSpPr>
        <p:spPr>
          <a:xfrm>
            <a:off x="1821700" y="3332325"/>
            <a:ext cx="5424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2" name="Google Shape;592;p63"/>
          <p:cNvSpPr/>
          <p:nvPr/>
        </p:nvSpPr>
        <p:spPr>
          <a:xfrm>
            <a:off x="2610050" y="3324875"/>
            <a:ext cx="4149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3" name="Google Shape;593;p63"/>
          <p:cNvPicPr preferRelativeResize="0"/>
          <p:nvPr/>
        </p:nvPicPr>
        <p:blipFill>
          <a:blip r:embed="rId3">
            <a:alphaModFix/>
          </a:blip>
          <a:stretch>
            <a:fillRect/>
          </a:stretch>
        </p:blipFill>
        <p:spPr>
          <a:xfrm>
            <a:off x="2107452" y="3948718"/>
            <a:ext cx="2899800" cy="71761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4"/>
          <p:cNvSpPr/>
          <p:nvPr/>
        </p:nvSpPr>
        <p:spPr>
          <a:xfrm>
            <a:off x="1872088" y="3352150"/>
            <a:ext cx="5424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64"/>
          <p:cNvSpPr/>
          <p:nvPr/>
        </p:nvSpPr>
        <p:spPr>
          <a:xfrm>
            <a:off x="311700" y="1234500"/>
            <a:ext cx="8673000" cy="356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0" name="Google Shape;600;p64"/>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1" name="Google Shape;601;p64"/>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2" name="Google Shape;602;p64"/>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3" name="Google Shape;603;p64"/>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4" name="Google Shape;604;p64"/>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5" name="Google Shape;605;p64"/>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p64"/>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6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608" name="Google Shape;608;p64"/>
          <p:cNvSpPr txBox="1"/>
          <p:nvPr/>
        </p:nvSpPr>
        <p:spPr>
          <a:xfrm>
            <a:off x="435400" y="1296575"/>
            <a:ext cx="2899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Case Study</a:t>
            </a:r>
            <a:endParaRPr sz="1800">
              <a:solidFill>
                <a:schemeClr val="dk2"/>
              </a:solidFill>
            </a:endParaRPr>
          </a:p>
        </p:txBody>
      </p:sp>
      <p:sp>
        <p:nvSpPr>
          <p:cNvPr id="609" name="Google Shape;609;p64"/>
          <p:cNvSpPr/>
          <p:nvPr/>
        </p:nvSpPr>
        <p:spPr>
          <a:xfrm>
            <a:off x="1824725" y="2076975"/>
            <a:ext cx="10926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First Name</a:t>
            </a:r>
            <a:endParaRPr/>
          </a:p>
        </p:txBody>
      </p:sp>
      <p:sp>
        <p:nvSpPr>
          <p:cNvPr id="610" name="Google Shape;610;p64"/>
          <p:cNvSpPr/>
          <p:nvPr/>
        </p:nvSpPr>
        <p:spPr>
          <a:xfrm>
            <a:off x="1824725"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64"/>
          <p:cNvSpPr/>
          <p:nvPr/>
        </p:nvSpPr>
        <p:spPr>
          <a:xfrm>
            <a:off x="4265100" y="2076975"/>
            <a:ext cx="12174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Last Name</a:t>
            </a:r>
            <a:endParaRPr/>
          </a:p>
        </p:txBody>
      </p:sp>
      <p:sp>
        <p:nvSpPr>
          <p:cNvPr id="612" name="Google Shape;612;p64"/>
          <p:cNvSpPr/>
          <p:nvPr/>
        </p:nvSpPr>
        <p:spPr>
          <a:xfrm>
            <a:off x="4265100"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3" name="Google Shape;613;p64"/>
          <p:cNvSpPr/>
          <p:nvPr/>
        </p:nvSpPr>
        <p:spPr>
          <a:xfrm>
            <a:off x="1824725" y="2913875"/>
            <a:ext cx="12174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Phone No.</a:t>
            </a:r>
            <a:endParaRPr/>
          </a:p>
        </p:txBody>
      </p:sp>
      <p:sp>
        <p:nvSpPr>
          <p:cNvPr id="614" name="Google Shape;614;p64"/>
          <p:cNvSpPr/>
          <p:nvPr/>
        </p:nvSpPr>
        <p:spPr>
          <a:xfrm>
            <a:off x="3253350" y="3319250"/>
            <a:ext cx="11931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5" name="Google Shape;615;p64"/>
          <p:cNvSpPr/>
          <p:nvPr/>
        </p:nvSpPr>
        <p:spPr>
          <a:xfrm>
            <a:off x="2610050" y="3324875"/>
            <a:ext cx="4149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16" name="Google Shape;616;p64"/>
          <p:cNvCxnSpPr>
            <a:stCxn id="615" idx="1"/>
            <a:endCxn id="615" idx="1"/>
          </p:cNvCxnSpPr>
          <p:nvPr/>
        </p:nvCxnSpPr>
        <p:spPr>
          <a:xfrm>
            <a:off x="2610050" y="3493325"/>
            <a:ext cx="0" cy="0"/>
          </a:xfrm>
          <a:prstGeom prst="straightConnector1">
            <a:avLst/>
          </a:prstGeom>
          <a:noFill/>
          <a:ln cap="flat" cmpd="sng" w="9525">
            <a:solidFill>
              <a:schemeClr val="dk2"/>
            </a:solidFill>
            <a:prstDash val="solid"/>
            <a:round/>
            <a:headEnd len="med" w="med" type="none"/>
            <a:tailEnd len="med" w="med" type="none"/>
          </a:ln>
        </p:spPr>
      </p:cxnSp>
      <p:cxnSp>
        <p:nvCxnSpPr>
          <p:cNvPr id="617" name="Google Shape;617;p64"/>
          <p:cNvCxnSpPr/>
          <p:nvPr/>
        </p:nvCxnSpPr>
        <p:spPr>
          <a:xfrm flipH="1" rot="10800000">
            <a:off x="2437163" y="3471925"/>
            <a:ext cx="149100" cy="1500"/>
          </a:xfrm>
          <a:prstGeom prst="straightConnector1">
            <a:avLst/>
          </a:prstGeom>
          <a:noFill/>
          <a:ln cap="flat" cmpd="sng" w="9525">
            <a:solidFill>
              <a:schemeClr val="dk2"/>
            </a:solidFill>
            <a:prstDash val="solid"/>
            <a:round/>
            <a:headEnd len="med" w="med" type="none"/>
            <a:tailEnd len="med" w="med" type="none"/>
          </a:ln>
        </p:spPr>
      </p:cxnSp>
      <p:cxnSp>
        <p:nvCxnSpPr>
          <p:cNvPr id="618" name="Google Shape;618;p64"/>
          <p:cNvCxnSpPr/>
          <p:nvPr/>
        </p:nvCxnSpPr>
        <p:spPr>
          <a:xfrm flipH="1" rot="10800000">
            <a:off x="3064588" y="3471925"/>
            <a:ext cx="149100" cy="1500"/>
          </a:xfrm>
          <a:prstGeom prst="straightConnector1">
            <a:avLst/>
          </a:prstGeom>
          <a:noFill/>
          <a:ln cap="flat" cmpd="sng" w="9525">
            <a:solidFill>
              <a:schemeClr val="dk2"/>
            </a:solidFill>
            <a:prstDash val="solid"/>
            <a:round/>
            <a:headEnd len="med" w="med" type="none"/>
            <a:tailEnd len="med" w="med" type="none"/>
          </a:ln>
        </p:spPr>
      </p:cxnSp>
      <p:sp>
        <p:nvSpPr>
          <p:cNvPr id="619" name="Google Shape;619;p64"/>
          <p:cNvSpPr txBox="1"/>
          <p:nvPr/>
        </p:nvSpPr>
        <p:spPr>
          <a:xfrm>
            <a:off x="1824725" y="3584075"/>
            <a:ext cx="1871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           ###          ###</a:t>
            </a:r>
            <a:endParaRPr sz="1200">
              <a:solidFill>
                <a:schemeClr val="dk2"/>
              </a:solidFill>
            </a:endParaRPr>
          </a:p>
        </p:txBody>
      </p:sp>
      <p:sp>
        <p:nvSpPr>
          <p:cNvPr id="620" name="Google Shape;620;p64"/>
          <p:cNvSpPr/>
          <p:nvPr/>
        </p:nvSpPr>
        <p:spPr>
          <a:xfrm>
            <a:off x="479325" y="2090800"/>
            <a:ext cx="11931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Pronouns</a:t>
            </a:r>
            <a:endParaRPr/>
          </a:p>
        </p:txBody>
      </p:sp>
      <p:sp>
        <p:nvSpPr>
          <p:cNvPr id="621" name="Google Shape;621;p64"/>
          <p:cNvSpPr/>
          <p:nvPr/>
        </p:nvSpPr>
        <p:spPr>
          <a:xfrm>
            <a:off x="479325" y="2502150"/>
            <a:ext cx="8694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4"/>
          <p:cNvSpPr/>
          <p:nvPr/>
        </p:nvSpPr>
        <p:spPr>
          <a:xfrm rot="10800000">
            <a:off x="1180325" y="2653400"/>
            <a:ext cx="88800" cy="615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3" name="Google Shape;623;p64"/>
          <p:cNvSpPr/>
          <p:nvPr/>
        </p:nvSpPr>
        <p:spPr>
          <a:xfrm>
            <a:off x="479325" y="2913500"/>
            <a:ext cx="11931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Date of Birth</a:t>
            </a:r>
            <a:endParaRPr/>
          </a:p>
        </p:txBody>
      </p:sp>
      <p:sp>
        <p:nvSpPr>
          <p:cNvPr id="624" name="Google Shape;624;p64"/>
          <p:cNvSpPr/>
          <p:nvPr/>
        </p:nvSpPr>
        <p:spPr>
          <a:xfrm>
            <a:off x="483425" y="3324850"/>
            <a:ext cx="11931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5" name="Google Shape;625;p64"/>
          <p:cNvSpPr/>
          <p:nvPr/>
        </p:nvSpPr>
        <p:spPr>
          <a:xfrm>
            <a:off x="479325" y="3888600"/>
            <a:ext cx="14193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Security Check</a:t>
            </a:r>
            <a:endParaRPr/>
          </a:p>
        </p:txBody>
      </p:sp>
      <p:sp>
        <p:nvSpPr>
          <p:cNvPr id="626" name="Google Shape;626;p64"/>
          <p:cNvSpPr/>
          <p:nvPr/>
        </p:nvSpPr>
        <p:spPr>
          <a:xfrm>
            <a:off x="483425" y="4323475"/>
            <a:ext cx="14193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Type the text here</a:t>
            </a:r>
            <a:endParaRPr sz="1100">
              <a:solidFill>
                <a:schemeClr val="dk2"/>
              </a:solidFill>
            </a:endParaRPr>
          </a:p>
        </p:txBody>
      </p:sp>
      <p:sp>
        <p:nvSpPr>
          <p:cNvPr id="627" name="Google Shape;627;p64"/>
          <p:cNvSpPr/>
          <p:nvPr/>
        </p:nvSpPr>
        <p:spPr>
          <a:xfrm>
            <a:off x="485700" y="2839050"/>
            <a:ext cx="869400" cy="7233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She/Her</a:t>
            </a:r>
            <a:endParaRPr/>
          </a:p>
        </p:txBody>
      </p:sp>
      <p:cxnSp>
        <p:nvCxnSpPr>
          <p:cNvPr id="628" name="Google Shape;628;p64"/>
          <p:cNvCxnSpPr>
            <a:stCxn id="627" idx="1"/>
          </p:cNvCxnSpPr>
          <p:nvPr/>
        </p:nvCxnSpPr>
        <p:spPr>
          <a:xfrm>
            <a:off x="485700" y="3200700"/>
            <a:ext cx="869400" cy="0"/>
          </a:xfrm>
          <a:prstGeom prst="straightConnector1">
            <a:avLst/>
          </a:prstGeom>
          <a:noFill/>
          <a:ln cap="flat" cmpd="sng" w="9525">
            <a:solidFill>
              <a:schemeClr val="dk2"/>
            </a:solidFill>
            <a:prstDash val="solid"/>
            <a:round/>
            <a:headEnd len="med" w="med" type="none"/>
            <a:tailEnd len="med" w="med" type="none"/>
          </a:ln>
        </p:spPr>
      </p:cxnSp>
      <p:sp>
        <p:nvSpPr>
          <p:cNvPr id="629" name="Google Shape;629;p64"/>
          <p:cNvSpPr/>
          <p:nvPr/>
        </p:nvSpPr>
        <p:spPr>
          <a:xfrm>
            <a:off x="444225" y="2050375"/>
            <a:ext cx="12771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0" name="Google Shape;630;p64"/>
          <p:cNvSpPr/>
          <p:nvPr/>
        </p:nvSpPr>
        <p:spPr>
          <a:xfrm>
            <a:off x="437325" y="2481950"/>
            <a:ext cx="9825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p64"/>
          <p:cNvSpPr/>
          <p:nvPr/>
        </p:nvSpPr>
        <p:spPr>
          <a:xfrm>
            <a:off x="1808925" y="2036475"/>
            <a:ext cx="11571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 name="Google Shape;632;p64"/>
          <p:cNvSpPr/>
          <p:nvPr/>
        </p:nvSpPr>
        <p:spPr>
          <a:xfrm>
            <a:off x="4233275" y="2036475"/>
            <a:ext cx="12771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64"/>
          <p:cNvSpPr/>
          <p:nvPr/>
        </p:nvSpPr>
        <p:spPr>
          <a:xfrm>
            <a:off x="1808925" y="2481950"/>
            <a:ext cx="24243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 name="Google Shape;634;p64"/>
          <p:cNvSpPr/>
          <p:nvPr/>
        </p:nvSpPr>
        <p:spPr>
          <a:xfrm>
            <a:off x="1824725"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 </a:t>
            </a:r>
            <a:endParaRPr/>
          </a:p>
        </p:txBody>
      </p:sp>
      <p:sp>
        <p:nvSpPr>
          <p:cNvPr id="635" name="Google Shape;635;p64"/>
          <p:cNvSpPr txBox="1"/>
          <p:nvPr/>
        </p:nvSpPr>
        <p:spPr>
          <a:xfrm>
            <a:off x="3024850" y="2165650"/>
            <a:ext cx="12174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a:t>
            </a:r>
            <a:r>
              <a:rPr lang="en" sz="800">
                <a:solidFill>
                  <a:srgbClr val="FF0000"/>
                </a:solidFill>
              </a:rPr>
              <a:t>First</a:t>
            </a:r>
            <a:r>
              <a:rPr lang="en" sz="800">
                <a:solidFill>
                  <a:srgbClr val="FF0000"/>
                </a:solidFill>
              </a:rPr>
              <a:t> Name too short</a:t>
            </a:r>
            <a:endParaRPr sz="800">
              <a:solidFill>
                <a:srgbClr val="FF0000"/>
              </a:solidFill>
            </a:endParaRPr>
          </a:p>
        </p:txBody>
      </p:sp>
      <p:sp>
        <p:nvSpPr>
          <p:cNvPr id="636" name="Google Shape;636;p64"/>
          <p:cNvSpPr/>
          <p:nvPr/>
        </p:nvSpPr>
        <p:spPr>
          <a:xfrm>
            <a:off x="4233275" y="2481950"/>
            <a:ext cx="24720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7" name="Google Shape;637;p64"/>
          <p:cNvSpPr/>
          <p:nvPr/>
        </p:nvSpPr>
        <p:spPr>
          <a:xfrm>
            <a:off x="4265100"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Chan Mei</a:t>
            </a:r>
            <a:endParaRPr/>
          </a:p>
        </p:txBody>
      </p:sp>
      <p:sp>
        <p:nvSpPr>
          <p:cNvPr id="638" name="Google Shape;638;p64"/>
          <p:cNvSpPr txBox="1"/>
          <p:nvPr/>
        </p:nvSpPr>
        <p:spPr>
          <a:xfrm>
            <a:off x="5510375" y="2165650"/>
            <a:ext cx="16293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**special characters not allowed</a:t>
            </a:r>
            <a:endParaRPr sz="800">
              <a:solidFill>
                <a:srgbClr val="FF0000"/>
              </a:solidFill>
            </a:endParaRPr>
          </a:p>
        </p:txBody>
      </p:sp>
      <p:sp>
        <p:nvSpPr>
          <p:cNvPr id="639" name="Google Shape;639;p64"/>
          <p:cNvSpPr/>
          <p:nvPr/>
        </p:nvSpPr>
        <p:spPr>
          <a:xfrm>
            <a:off x="437325" y="2873600"/>
            <a:ext cx="12771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p64"/>
          <p:cNvSpPr/>
          <p:nvPr/>
        </p:nvSpPr>
        <p:spPr>
          <a:xfrm>
            <a:off x="437325" y="3310838"/>
            <a:ext cx="12771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64"/>
          <p:cNvSpPr/>
          <p:nvPr/>
        </p:nvSpPr>
        <p:spPr>
          <a:xfrm>
            <a:off x="485700" y="3350750"/>
            <a:ext cx="11931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03/02/1999</a:t>
            </a:r>
            <a:endParaRPr/>
          </a:p>
        </p:txBody>
      </p:sp>
      <p:sp>
        <p:nvSpPr>
          <p:cNvPr id="642" name="Google Shape;642;p64"/>
          <p:cNvSpPr/>
          <p:nvPr/>
        </p:nvSpPr>
        <p:spPr>
          <a:xfrm>
            <a:off x="1824725" y="2870238"/>
            <a:ext cx="12984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64"/>
          <p:cNvSpPr/>
          <p:nvPr/>
        </p:nvSpPr>
        <p:spPr>
          <a:xfrm>
            <a:off x="1841775" y="3312250"/>
            <a:ext cx="6030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p64"/>
          <p:cNvSpPr/>
          <p:nvPr/>
        </p:nvSpPr>
        <p:spPr>
          <a:xfrm>
            <a:off x="1872088" y="3352150"/>
            <a:ext cx="5424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+91</a:t>
            </a:r>
            <a:endParaRPr/>
          </a:p>
        </p:txBody>
      </p:sp>
      <p:sp>
        <p:nvSpPr>
          <p:cNvPr id="645" name="Google Shape;645;p64"/>
          <p:cNvSpPr/>
          <p:nvPr/>
        </p:nvSpPr>
        <p:spPr>
          <a:xfrm>
            <a:off x="2612975" y="3266000"/>
            <a:ext cx="4665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6" name="Google Shape;646;p64"/>
          <p:cNvSpPr/>
          <p:nvPr/>
        </p:nvSpPr>
        <p:spPr>
          <a:xfrm>
            <a:off x="3233425" y="3279350"/>
            <a:ext cx="12984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64"/>
          <p:cNvSpPr txBox="1"/>
          <p:nvPr/>
        </p:nvSpPr>
        <p:spPr>
          <a:xfrm>
            <a:off x="3076225" y="2984900"/>
            <a:ext cx="1871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**exchange code cannot be empty</a:t>
            </a:r>
            <a:endParaRPr sz="800">
              <a:solidFill>
                <a:srgbClr val="FF0000"/>
              </a:solidFill>
            </a:endParaRPr>
          </a:p>
        </p:txBody>
      </p:sp>
      <p:sp>
        <p:nvSpPr>
          <p:cNvPr id="648" name="Google Shape;648;p64"/>
          <p:cNvSpPr/>
          <p:nvPr/>
        </p:nvSpPr>
        <p:spPr>
          <a:xfrm>
            <a:off x="437325" y="3837700"/>
            <a:ext cx="15144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 name="Google Shape;649;p64"/>
          <p:cNvSpPr/>
          <p:nvPr/>
        </p:nvSpPr>
        <p:spPr>
          <a:xfrm>
            <a:off x="455100" y="4247625"/>
            <a:ext cx="15144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64"/>
          <p:cNvPicPr preferRelativeResize="0"/>
          <p:nvPr/>
        </p:nvPicPr>
        <p:blipFill>
          <a:blip r:embed="rId3">
            <a:alphaModFix/>
          </a:blip>
          <a:stretch>
            <a:fillRect/>
          </a:stretch>
        </p:blipFill>
        <p:spPr>
          <a:xfrm>
            <a:off x="5133913" y="4031300"/>
            <a:ext cx="323850" cy="552450"/>
          </a:xfrm>
          <a:prstGeom prst="rect">
            <a:avLst/>
          </a:prstGeom>
          <a:noFill/>
          <a:ln cap="flat" cmpd="sng" w="28575">
            <a:solidFill>
              <a:srgbClr val="FF0000"/>
            </a:solidFill>
            <a:prstDash val="solid"/>
            <a:round/>
            <a:headEnd len="sm" w="sm" type="none"/>
            <a:tailEnd len="sm" w="sm" type="none"/>
          </a:ln>
        </p:spPr>
      </p:pic>
      <p:pic>
        <p:nvPicPr>
          <p:cNvPr id="651" name="Google Shape;651;p64"/>
          <p:cNvPicPr preferRelativeResize="0"/>
          <p:nvPr/>
        </p:nvPicPr>
        <p:blipFill>
          <a:blip r:embed="rId4">
            <a:alphaModFix/>
          </a:blip>
          <a:stretch>
            <a:fillRect/>
          </a:stretch>
        </p:blipFill>
        <p:spPr>
          <a:xfrm>
            <a:off x="2107452" y="3948718"/>
            <a:ext cx="2899800" cy="717618"/>
          </a:xfrm>
          <a:prstGeom prst="rect">
            <a:avLst/>
          </a:prstGeom>
          <a:noFill/>
          <a:ln>
            <a:noFill/>
          </a:ln>
        </p:spPr>
      </p:pic>
      <p:sp>
        <p:nvSpPr>
          <p:cNvPr id="652" name="Google Shape;652;p64"/>
          <p:cNvSpPr/>
          <p:nvPr/>
        </p:nvSpPr>
        <p:spPr>
          <a:xfrm>
            <a:off x="7476550" y="4268300"/>
            <a:ext cx="10251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Submit</a:t>
            </a:r>
            <a:endParaRPr/>
          </a:p>
        </p:txBody>
      </p:sp>
      <p:sp>
        <p:nvSpPr>
          <p:cNvPr id="653" name="Google Shape;653;p64"/>
          <p:cNvSpPr/>
          <p:nvPr/>
        </p:nvSpPr>
        <p:spPr>
          <a:xfrm rot="5400000">
            <a:off x="8229025" y="4378100"/>
            <a:ext cx="141600" cy="1173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4" name="Google Shape;654;p64"/>
          <p:cNvSpPr/>
          <p:nvPr/>
        </p:nvSpPr>
        <p:spPr>
          <a:xfrm>
            <a:off x="7463375" y="4217350"/>
            <a:ext cx="10926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3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33"/>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idx="1" type="subTitle"/>
          </p:nvPr>
        </p:nvSpPr>
        <p:spPr>
          <a:xfrm>
            <a:off x="531200" y="1921475"/>
            <a:ext cx="3414600" cy="27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 you help me figure out if this milk carton is expired or not?</a:t>
            </a:r>
            <a:endParaRPr sz="2700"/>
          </a:p>
        </p:txBody>
      </p:sp>
      <p:sp>
        <p:nvSpPr>
          <p:cNvPr id="166" name="Google Shape;166;p29"/>
          <p:cNvSpPr/>
          <p:nvPr/>
        </p:nvSpPr>
        <p:spPr>
          <a:xfrm rot="-5400000">
            <a:off x="6720069" y="-6447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29"/>
          <p:cNvSpPr/>
          <p:nvPr/>
        </p:nvSpPr>
        <p:spPr>
          <a:xfrm rot="-5400000">
            <a:off x="634050" y="-6447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9"/>
          <p:cNvSpPr/>
          <p:nvPr/>
        </p:nvSpPr>
        <p:spPr>
          <a:xfrm rot="-5400000">
            <a:off x="1851254" y="-6447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9"/>
          <p:cNvSpPr/>
          <p:nvPr/>
        </p:nvSpPr>
        <p:spPr>
          <a:xfrm rot="-5400000">
            <a:off x="3068458" y="-6447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9"/>
          <p:cNvSpPr/>
          <p:nvPr/>
        </p:nvSpPr>
        <p:spPr>
          <a:xfrm rot="-5400000">
            <a:off x="4288700" y="-850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9"/>
          <p:cNvSpPr/>
          <p:nvPr/>
        </p:nvSpPr>
        <p:spPr>
          <a:xfrm rot="-5400000">
            <a:off x="5547225" y="-1049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9"/>
          <p:cNvSpPr/>
          <p:nvPr/>
        </p:nvSpPr>
        <p:spPr>
          <a:xfrm rot="-5400000">
            <a:off x="7937273" y="-6447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9"/>
          <p:cNvSpPr txBox="1"/>
          <p:nvPr>
            <p:ph idx="4294967295"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pic>
        <p:nvPicPr>
          <p:cNvPr id="174" name="Google Shape;174;p29"/>
          <p:cNvPicPr preferRelativeResize="0"/>
          <p:nvPr/>
        </p:nvPicPr>
        <p:blipFill>
          <a:blip r:embed="rId3">
            <a:alphaModFix/>
          </a:blip>
          <a:stretch>
            <a:fillRect/>
          </a:stretch>
        </p:blipFill>
        <p:spPr>
          <a:xfrm>
            <a:off x="4336375" y="1039450"/>
            <a:ext cx="3897175" cy="3897175"/>
          </a:xfrm>
          <a:prstGeom prst="rect">
            <a:avLst/>
          </a:prstGeom>
          <a:noFill/>
          <a:ln>
            <a:noFill/>
          </a:ln>
        </p:spPr>
      </p:pic>
      <p:sp>
        <p:nvSpPr>
          <p:cNvPr id="175" name="Google Shape;175;p29"/>
          <p:cNvSpPr txBox="1"/>
          <p:nvPr/>
        </p:nvSpPr>
        <p:spPr>
          <a:xfrm rot="482774">
            <a:off x="5515168" y="3663756"/>
            <a:ext cx="1217385" cy="66473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rPr>
              <a:t>Expiry: </a:t>
            </a:r>
            <a:r>
              <a:rPr b="1" lang="en" sz="1600">
                <a:solidFill>
                  <a:schemeClr val="dk2"/>
                </a:solidFill>
              </a:rPr>
              <a:t>01/03/2025</a:t>
            </a:r>
            <a:endParaRPr b="1" sz="16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8" name="Shape 658"/>
        <p:cNvGrpSpPr/>
        <p:nvPr/>
      </p:nvGrpSpPr>
      <p:grpSpPr>
        <a:xfrm>
          <a:off x="0" y="0"/>
          <a:ext cx="0" cy="0"/>
          <a:chOff x="0" y="0"/>
          <a:chExt cx="0" cy="0"/>
        </a:xfrm>
      </p:grpSpPr>
      <p:sp>
        <p:nvSpPr>
          <p:cNvPr id="659" name="Google Shape;659;p65"/>
          <p:cNvSpPr/>
          <p:nvPr/>
        </p:nvSpPr>
        <p:spPr>
          <a:xfrm flipH="1">
            <a:off x="3535338" y="2853977"/>
            <a:ext cx="2225700" cy="1910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900">
                <a:solidFill>
                  <a:schemeClr val="dk1"/>
                </a:solidFill>
              </a:rPr>
              <a:t>Broader Adoption, </a:t>
            </a:r>
            <a:endParaRPr b="1" sz="1900">
              <a:solidFill>
                <a:schemeClr val="dk1"/>
              </a:solidFill>
            </a:endParaRPr>
          </a:p>
          <a:p>
            <a:pPr indent="0" lvl="0" marL="0" rtl="0" algn="ctr">
              <a:spcBef>
                <a:spcPts val="0"/>
              </a:spcBef>
              <a:spcAft>
                <a:spcPts val="0"/>
              </a:spcAft>
              <a:buClr>
                <a:schemeClr val="dk1"/>
              </a:buClr>
              <a:buSzPts val="1100"/>
              <a:buFont typeface="Arial"/>
              <a:buNone/>
            </a:pPr>
            <a:r>
              <a:rPr b="1" lang="en" sz="1900">
                <a:solidFill>
                  <a:schemeClr val="dk1"/>
                </a:solidFill>
              </a:rPr>
              <a:t>Higher Engagement</a:t>
            </a:r>
            <a:endParaRPr b="1" sz="1900"/>
          </a:p>
        </p:txBody>
      </p:sp>
      <p:sp>
        <p:nvSpPr>
          <p:cNvPr id="660" name="Google Shape;660;p65"/>
          <p:cNvSpPr/>
          <p:nvPr/>
        </p:nvSpPr>
        <p:spPr>
          <a:xfrm flipH="1">
            <a:off x="579207" y="393538"/>
            <a:ext cx="2226900" cy="1906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rPr>
              <a:t>Mitigating Bias</a:t>
            </a:r>
            <a:endParaRPr b="1" sz="1900"/>
          </a:p>
        </p:txBody>
      </p:sp>
      <p:sp>
        <p:nvSpPr>
          <p:cNvPr id="661" name="Google Shape;661;p65"/>
          <p:cNvSpPr/>
          <p:nvPr/>
        </p:nvSpPr>
        <p:spPr>
          <a:xfrm flipH="1">
            <a:off x="3534739" y="370750"/>
            <a:ext cx="2226900" cy="1952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rPr>
              <a:t>Innovation</a:t>
            </a:r>
            <a:endParaRPr b="1" sz="1900">
              <a:solidFill>
                <a:schemeClr val="dk1"/>
              </a:solidFill>
            </a:endParaRPr>
          </a:p>
          <a:p>
            <a:pPr indent="0" lvl="0" marL="0" rtl="0" algn="ctr">
              <a:spcBef>
                <a:spcPts val="0"/>
              </a:spcBef>
              <a:spcAft>
                <a:spcPts val="0"/>
              </a:spcAft>
              <a:buNone/>
            </a:pPr>
            <a:r>
              <a:rPr b="1" lang="en" sz="1900">
                <a:solidFill>
                  <a:schemeClr val="dk1"/>
                </a:solidFill>
              </a:rPr>
              <a:t>&amp;</a:t>
            </a:r>
            <a:endParaRPr b="1" sz="1900">
              <a:solidFill>
                <a:schemeClr val="dk1"/>
              </a:solidFill>
            </a:endParaRPr>
          </a:p>
          <a:p>
            <a:pPr indent="0" lvl="0" marL="0" rtl="0" algn="ctr">
              <a:spcBef>
                <a:spcPts val="0"/>
              </a:spcBef>
              <a:spcAft>
                <a:spcPts val="0"/>
              </a:spcAft>
              <a:buNone/>
            </a:pPr>
            <a:r>
              <a:rPr b="1" lang="en" sz="1900">
                <a:solidFill>
                  <a:schemeClr val="dk1"/>
                </a:solidFill>
              </a:rPr>
              <a:t>Diverse Perspective</a:t>
            </a:r>
            <a:endParaRPr b="1" sz="1900">
              <a:solidFill>
                <a:schemeClr val="dk1"/>
              </a:solidFill>
            </a:endParaRPr>
          </a:p>
        </p:txBody>
      </p:sp>
      <p:sp>
        <p:nvSpPr>
          <p:cNvPr id="662" name="Google Shape;662;p65"/>
          <p:cNvSpPr/>
          <p:nvPr/>
        </p:nvSpPr>
        <p:spPr>
          <a:xfrm flipH="1">
            <a:off x="6441032" y="393555"/>
            <a:ext cx="2226900" cy="19068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900">
                <a:solidFill>
                  <a:schemeClr val="dk1"/>
                </a:solidFill>
              </a:rPr>
              <a:t>A11y Overlap, </a:t>
            </a:r>
            <a:endParaRPr b="1" sz="1900">
              <a:solidFill>
                <a:schemeClr val="dk1"/>
              </a:solidFill>
            </a:endParaRPr>
          </a:p>
          <a:p>
            <a:pPr indent="0" lvl="0" marL="0" rtl="0" algn="ctr">
              <a:spcBef>
                <a:spcPts val="0"/>
              </a:spcBef>
              <a:spcAft>
                <a:spcPts val="0"/>
              </a:spcAft>
              <a:buNone/>
            </a:pPr>
            <a:r>
              <a:rPr b="1" lang="en" sz="1900">
                <a:solidFill>
                  <a:schemeClr val="dk1"/>
                </a:solidFill>
              </a:rPr>
              <a:t>More Traffic</a:t>
            </a:r>
            <a:endParaRPr b="1" sz="1900"/>
          </a:p>
        </p:txBody>
      </p:sp>
      <p:sp>
        <p:nvSpPr>
          <p:cNvPr id="663" name="Google Shape;663;p65"/>
          <p:cNvSpPr/>
          <p:nvPr/>
        </p:nvSpPr>
        <p:spPr>
          <a:xfrm flipH="1">
            <a:off x="585956" y="2853974"/>
            <a:ext cx="2213400" cy="1910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900">
                <a:solidFill>
                  <a:schemeClr val="dk1"/>
                </a:solidFill>
              </a:rPr>
              <a:t>SEO-friendly</a:t>
            </a:r>
            <a:endParaRPr b="1" sz="1900">
              <a:solidFill>
                <a:schemeClr val="dk1"/>
              </a:solidFill>
            </a:endParaRPr>
          </a:p>
        </p:txBody>
      </p:sp>
      <p:sp>
        <p:nvSpPr>
          <p:cNvPr id="664" name="Google Shape;664;p65"/>
          <p:cNvSpPr/>
          <p:nvPr/>
        </p:nvSpPr>
        <p:spPr>
          <a:xfrm flipH="1">
            <a:off x="6441025" y="2850079"/>
            <a:ext cx="2226900" cy="1918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Broader Functionality, </a:t>
            </a:r>
            <a:endParaRPr b="1" sz="1900"/>
          </a:p>
          <a:p>
            <a:pPr indent="0" lvl="0" marL="0" rtl="0" algn="ctr">
              <a:spcBef>
                <a:spcPts val="0"/>
              </a:spcBef>
              <a:spcAft>
                <a:spcPts val="0"/>
              </a:spcAft>
              <a:buNone/>
            </a:pPr>
            <a:r>
              <a:rPr b="1" lang="en" sz="1900"/>
              <a:t>Competitive Edge</a:t>
            </a:r>
            <a:endParaRPr b="1" sz="1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8" name="Shape 668"/>
        <p:cNvGrpSpPr/>
        <p:nvPr/>
      </p:nvGrpSpPr>
      <p:grpSpPr>
        <a:xfrm>
          <a:off x="0" y="0"/>
          <a:ext cx="0" cy="0"/>
          <a:chOff x="0" y="0"/>
          <a:chExt cx="0" cy="0"/>
        </a:xfrm>
      </p:grpSpPr>
      <p:sp>
        <p:nvSpPr>
          <p:cNvPr id="669" name="Google Shape;669;p66"/>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0" name="Google Shape;670;p66"/>
          <p:cNvSpPr txBox="1"/>
          <p:nvPr>
            <p:ph type="ctrTitle"/>
          </p:nvPr>
        </p:nvSpPr>
        <p:spPr>
          <a:xfrm>
            <a:off x="314750" y="1190475"/>
            <a:ext cx="8520600" cy="2718000"/>
          </a:xfrm>
          <a:prstGeom prst="rect">
            <a:avLst/>
          </a:prstGeom>
        </p:spPr>
        <p:txBody>
          <a:bodyPr anchorCtr="0" anchor="b" bIns="91425" lIns="91425" spcFirstLastPara="1" rIns="91425" wrap="square" tIns="91425">
            <a:noAutofit/>
          </a:bodyPr>
          <a:lstStyle/>
          <a:p>
            <a:pPr indent="-407669" lvl="0" marL="457200" rtl="0" algn="l">
              <a:lnSpc>
                <a:spcPct val="115000"/>
              </a:lnSpc>
              <a:spcBef>
                <a:spcPts val="0"/>
              </a:spcBef>
              <a:spcAft>
                <a:spcPts val="0"/>
              </a:spcAft>
              <a:buSzPts val="2820"/>
              <a:buChar char="-"/>
            </a:pPr>
            <a:r>
              <a:rPr lang="en" sz="2520"/>
              <a:t>Global disability market represents </a:t>
            </a:r>
            <a:r>
              <a:rPr b="1" lang="en" sz="2520"/>
              <a:t>$8 trillion</a:t>
            </a:r>
            <a:r>
              <a:rPr baseline="30000" lang="en" sz="1800"/>
              <a:t>[8]</a:t>
            </a:r>
            <a:endParaRPr baseline="30000" sz="1800"/>
          </a:p>
          <a:p>
            <a:pPr indent="-407669" lvl="0" marL="457200" rtl="0" algn="l">
              <a:lnSpc>
                <a:spcPct val="115000"/>
              </a:lnSpc>
              <a:spcBef>
                <a:spcPts val="0"/>
              </a:spcBef>
              <a:spcAft>
                <a:spcPts val="0"/>
              </a:spcAft>
              <a:buSzPts val="2820"/>
              <a:buChar char="-"/>
            </a:pPr>
            <a:r>
              <a:rPr b="1" lang="en" sz="2520"/>
              <a:t>19% Increase</a:t>
            </a:r>
            <a:r>
              <a:rPr lang="en" sz="2520"/>
              <a:t> in Revenue</a:t>
            </a:r>
            <a:r>
              <a:rPr baseline="30000" lang="en" sz="1800"/>
              <a:t>[9]</a:t>
            </a:r>
            <a:endParaRPr baseline="30000" sz="1800"/>
          </a:p>
          <a:p>
            <a:pPr indent="-458469" lvl="0" marL="457200" rtl="0" algn="l">
              <a:lnSpc>
                <a:spcPct val="115000"/>
              </a:lnSpc>
              <a:spcBef>
                <a:spcPts val="0"/>
              </a:spcBef>
              <a:spcAft>
                <a:spcPts val="0"/>
              </a:spcAft>
              <a:buSzPts val="3620"/>
              <a:buChar char="-"/>
            </a:pPr>
            <a:r>
              <a:rPr b="1" lang="en" sz="2520"/>
              <a:t>78%</a:t>
            </a:r>
            <a:r>
              <a:rPr lang="en" sz="2520"/>
              <a:t> millennials and Gen z population prefer inclusive brands</a:t>
            </a:r>
            <a:r>
              <a:rPr baseline="30000" lang="en" sz="1600"/>
              <a:t>[10]</a:t>
            </a:r>
            <a:endParaRPr baseline="30000" sz="1600"/>
          </a:p>
          <a:p>
            <a:pPr indent="-458469" lvl="0" marL="457200" rtl="0" algn="l">
              <a:lnSpc>
                <a:spcPct val="115000"/>
              </a:lnSpc>
              <a:spcBef>
                <a:spcPts val="0"/>
              </a:spcBef>
              <a:spcAft>
                <a:spcPts val="0"/>
              </a:spcAft>
              <a:buSzPts val="3620"/>
              <a:buChar char="-"/>
            </a:pPr>
            <a:r>
              <a:rPr lang="en" sz="2520"/>
              <a:t>Inclusive workplaces boost performance by </a:t>
            </a:r>
            <a:r>
              <a:rPr b="1" lang="en" sz="2520"/>
              <a:t>56%</a:t>
            </a:r>
            <a:r>
              <a:rPr baseline="30000" lang="en" sz="1620"/>
              <a:t>[11]</a:t>
            </a:r>
            <a:endParaRPr baseline="30000" sz="419"/>
          </a:p>
        </p:txBody>
      </p:sp>
      <p:sp>
        <p:nvSpPr>
          <p:cNvPr id="671" name="Google Shape;671;p66"/>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p66"/>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p66"/>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p66"/>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p66"/>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6" name="Google Shape;676;p66"/>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7" name="Google Shape;677;p6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1" name="Shape 681"/>
        <p:cNvGrpSpPr/>
        <p:nvPr/>
      </p:nvGrpSpPr>
      <p:grpSpPr>
        <a:xfrm>
          <a:off x="0" y="0"/>
          <a:ext cx="0" cy="0"/>
          <a:chOff x="0" y="0"/>
          <a:chExt cx="0" cy="0"/>
        </a:xfrm>
      </p:grpSpPr>
      <p:sp>
        <p:nvSpPr>
          <p:cNvPr id="682" name="Google Shape;682;p67"/>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p67"/>
          <p:cNvSpPr txBox="1"/>
          <p:nvPr>
            <p:ph type="ctrTitle"/>
          </p:nvPr>
        </p:nvSpPr>
        <p:spPr>
          <a:xfrm>
            <a:off x="314750" y="2032600"/>
            <a:ext cx="8520600" cy="133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920"/>
              <a:t>How can I bring Inclusion through my Code?</a:t>
            </a:r>
            <a:endParaRPr b="1" sz="3920"/>
          </a:p>
        </p:txBody>
      </p:sp>
      <p:sp>
        <p:nvSpPr>
          <p:cNvPr id="684" name="Google Shape;684;p67"/>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p67"/>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p67"/>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7" name="Google Shape;687;p67"/>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8" name="Google Shape;688;p67"/>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9" name="Google Shape;689;p67"/>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0" name="Google Shape;690;p6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691" name="Google Shape;691;p67"/>
          <p:cNvSpPr txBox="1"/>
          <p:nvPr/>
        </p:nvSpPr>
        <p:spPr>
          <a:xfrm>
            <a:off x="3202225" y="3859450"/>
            <a:ext cx="2553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#include &lt;inclusion.h&gt;</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7" name="Google Shape;697;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8" name="Google Shape;698;p68"/>
          <p:cNvPicPr preferRelativeResize="0"/>
          <p:nvPr/>
        </p:nvPicPr>
        <p:blipFill>
          <a:blip r:embed="rId3">
            <a:alphaModFix/>
          </a:blip>
          <a:stretch>
            <a:fillRect/>
          </a:stretch>
        </p:blipFill>
        <p:spPr>
          <a:xfrm>
            <a:off x="0" y="30480"/>
            <a:ext cx="9144000" cy="50825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9"/>
          <p:cNvSpPr txBox="1"/>
          <p:nvPr>
            <p:ph type="ctrTitle"/>
          </p:nvPr>
        </p:nvSpPr>
        <p:spPr>
          <a:xfrm>
            <a:off x="311700" y="229025"/>
            <a:ext cx="8520600" cy="115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00" u="sng"/>
              <a:t>Implementing Authentication Security Protocols</a:t>
            </a:r>
            <a:endParaRPr sz="3600" u="sng"/>
          </a:p>
        </p:txBody>
      </p:sp>
      <p:pic>
        <p:nvPicPr>
          <p:cNvPr id="704" name="Google Shape;704;p69"/>
          <p:cNvPicPr preferRelativeResize="0"/>
          <p:nvPr/>
        </p:nvPicPr>
        <p:blipFill>
          <a:blip r:embed="rId3">
            <a:alphaModFix/>
          </a:blip>
          <a:stretch>
            <a:fillRect/>
          </a:stretch>
        </p:blipFill>
        <p:spPr>
          <a:xfrm>
            <a:off x="3324575" y="1458725"/>
            <a:ext cx="5438425" cy="2050225"/>
          </a:xfrm>
          <a:prstGeom prst="rect">
            <a:avLst/>
          </a:prstGeom>
          <a:noFill/>
          <a:ln>
            <a:noFill/>
          </a:ln>
        </p:spPr>
      </p:pic>
      <p:pic>
        <p:nvPicPr>
          <p:cNvPr id="705" name="Google Shape;705;p69"/>
          <p:cNvPicPr preferRelativeResize="0"/>
          <p:nvPr/>
        </p:nvPicPr>
        <p:blipFill rotWithShape="1">
          <a:blip r:embed="rId4">
            <a:alphaModFix/>
          </a:blip>
          <a:srcRect b="4624" l="3901" r="0" t="11742"/>
          <a:stretch/>
        </p:blipFill>
        <p:spPr>
          <a:xfrm>
            <a:off x="799800" y="1382525"/>
            <a:ext cx="2357425" cy="3587100"/>
          </a:xfrm>
          <a:prstGeom prst="rect">
            <a:avLst/>
          </a:prstGeom>
          <a:noFill/>
          <a:ln cap="flat" cmpd="sng" w="9525">
            <a:solidFill>
              <a:schemeClr val="dk2"/>
            </a:solidFill>
            <a:prstDash val="solid"/>
            <a:round/>
            <a:headEnd len="sm" w="sm" type="none"/>
            <a:tailEnd len="sm" w="sm" type="none"/>
          </a:ln>
        </p:spPr>
      </p:pic>
      <p:pic>
        <p:nvPicPr>
          <p:cNvPr id="706" name="Google Shape;706;p69"/>
          <p:cNvPicPr preferRelativeResize="0"/>
          <p:nvPr/>
        </p:nvPicPr>
        <p:blipFill>
          <a:blip r:embed="rId5">
            <a:alphaModFix/>
          </a:blip>
          <a:stretch>
            <a:fillRect/>
          </a:stretch>
        </p:blipFill>
        <p:spPr>
          <a:xfrm>
            <a:off x="4041975" y="3548325"/>
            <a:ext cx="3970902" cy="1421300"/>
          </a:xfrm>
          <a:prstGeom prst="rect">
            <a:avLst/>
          </a:prstGeom>
          <a:noFill/>
          <a:ln>
            <a:noFill/>
          </a:ln>
        </p:spPr>
      </p:pic>
      <p:sp>
        <p:nvSpPr>
          <p:cNvPr id="707" name="Google Shape;707;p69"/>
          <p:cNvSpPr/>
          <p:nvPr/>
        </p:nvSpPr>
        <p:spPr>
          <a:xfrm>
            <a:off x="1180325" y="4639850"/>
            <a:ext cx="434400" cy="248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0"/>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p70"/>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70"/>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70"/>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6" name="Google Shape;716;p70"/>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70"/>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p70"/>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p7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720" name="Google Shape;720;p70"/>
          <p:cNvSpPr/>
          <p:nvPr/>
        </p:nvSpPr>
        <p:spPr>
          <a:xfrm>
            <a:off x="4055075" y="1424513"/>
            <a:ext cx="4774200" cy="28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Web Content Accessibility Guidelines (WCAG)</a:t>
            </a:r>
            <a:endParaRPr b="1" sz="1600"/>
          </a:p>
        </p:txBody>
      </p:sp>
      <p:pic>
        <p:nvPicPr>
          <p:cNvPr id="721" name="Google Shape;721;p70"/>
          <p:cNvPicPr preferRelativeResize="0"/>
          <p:nvPr/>
        </p:nvPicPr>
        <p:blipFill rotWithShape="1">
          <a:blip r:embed="rId3">
            <a:alphaModFix/>
          </a:blip>
          <a:srcRect b="0" l="7496" r="6724" t="0"/>
          <a:stretch/>
        </p:blipFill>
        <p:spPr>
          <a:xfrm>
            <a:off x="4058125" y="1424513"/>
            <a:ext cx="4774200" cy="2810401"/>
          </a:xfrm>
          <a:prstGeom prst="rect">
            <a:avLst/>
          </a:prstGeom>
          <a:noFill/>
          <a:ln>
            <a:noFill/>
          </a:ln>
        </p:spPr>
      </p:pic>
      <p:sp>
        <p:nvSpPr>
          <p:cNvPr id="722" name="Google Shape;722;p70"/>
          <p:cNvSpPr txBox="1"/>
          <p:nvPr/>
        </p:nvSpPr>
        <p:spPr>
          <a:xfrm>
            <a:off x="6281775" y="4641700"/>
            <a:ext cx="27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W3C Web Accessibility Initiative</a:t>
            </a:r>
            <a:endParaRPr/>
          </a:p>
        </p:txBody>
      </p:sp>
      <p:sp>
        <p:nvSpPr>
          <p:cNvPr id="723" name="Google Shape;723;p70"/>
          <p:cNvSpPr txBox="1"/>
          <p:nvPr/>
        </p:nvSpPr>
        <p:spPr>
          <a:xfrm>
            <a:off x="438200" y="1345875"/>
            <a:ext cx="3453300" cy="3150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AutoNum type="alphaLcParenR"/>
            </a:pPr>
            <a:r>
              <a:rPr lang="en" sz="2000">
                <a:solidFill>
                  <a:schemeClr val="dk1"/>
                </a:solidFill>
                <a:highlight>
                  <a:srgbClr val="FFFFFF"/>
                </a:highlight>
              </a:rPr>
              <a:t>Make it </a:t>
            </a:r>
            <a:r>
              <a:rPr b="1" lang="en" sz="2000" u="sng">
                <a:solidFill>
                  <a:schemeClr val="dk1"/>
                </a:solidFill>
                <a:highlight>
                  <a:srgbClr val="FFFFFF"/>
                </a:highlight>
              </a:rPr>
              <a:t>Keyboard Navigable</a:t>
            </a:r>
            <a:endParaRPr b="1" sz="2000" u="sng">
              <a:solidFill>
                <a:schemeClr val="dk1"/>
              </a:solidFill>
              <a:highlight>
                <a:srgbClr val="FFFFFF"/>
              </a:highlight>
            </a:endParaRPr>
          </a:p>
          <a:p>
            <a:pPr indent="-355600" lvl="0" marL="457200" rtl="0" algn="l">
              <a:spcBef>
                <a:spcPts val="0"/>
              </a:spcBef>
              <a:spcAft>
                <a:spcPts val="0"/>
              </a:spcAft>
              <a:buClr>
                <a:schemeClr val="dk1"/>
              </a:buClr>
              <a:buSzPts val="2000"/>
              <a:buAutoNum type="alphaLcParenR"/>
            </a:pPr>
            <a:r>
              <a:rPr b="1" lang="en" sz="2000" u="sng">
                <a:solidFill>
                  <a:schemeClr val="dk1"/>
                </a:solidFill>
                <a:highlight>
                  <a:srgbClr val="FFFFFF"/>
                </a:highlight>
              </a:rPr>
              <a:t>Provide text alternatives</a:t>
            </a:r>
            <a:r>
              <a:rPr lang="en" sz="2000">
                <a:solidFill>
                  <a:schemeClr val="dk1"/>
                </a:solidFill>
                <a:highlight>
                  <a:srgbClr val="FFFFFF"/>
                </a:highlight>
              </a:rPr>
              <a:t> for media content </a:t>
            </a:r>
            <a:endParaRPr sz="2000">
              <a:solidFill>
                <a:schemeClr val="dk1"/>
              </a:solidFill>
              <a:highlight>
                <a:srgbClr val="FFFFFF"/>
              </a:highlight>
            </a:endParaRPr>
          </a:p>
          <a:p>
            <a:pPr indent="-355600" lvl="0" marL="457200" rtl="0" algn="l">
              <a:spcBef>
                <a:spcPts val="0"/>
              </a:spcBef>
              <a:spcAft>
                <a:spcPts val="0"/>
              </a:spcAft>
              <a:buClr>
                <a:schemeClr val="dk1"/>
              </a:buClr>
              <a:buSzPts val="2000"/>
              <a:buAutoNum type="alphaLcParenR"/>
            </a:pPr>
            <a:r>
              <a:rPr lang="en" sz="2000">
                <a:solidFill>
                  <a:schemeClr val="dk1"/>
                </a:solidFill>
                <a:highlight>
                  <a:srgbClr val="FFFFFF"/>
                </a:highlight>
              </a:rPr>
              <a:t>Incorporate</a:t>
            </a:r>
            <a:r>
              <a:rPr b="1" lang="en" sz="2000" u="sng">
                <a:solidFill>
                  <a:schemeClr val="dk1"/>
                </a:solidFill>
                <a:highlight>
                  <a:srgbClr val="FFFFFF"/>
                </a:highlight>
              </a:rPr>
              <a:t> </a:t>
            </a:r>
            <a:r>
              <a:rPr b="1" lang="en" sz="2000" u="sng">
                <a:solidFill>
                  <a:schemeClr val="dk1"/>
                </a:solidFill>
                <a:highlight>
                  <a:srgbClr val="FFFFFF"/>
                </a:highlight>
              </a:rPr>
              <a:t>assistive</a:t>
            </a:r>
            <a:r>
              <a:rPr b="1" lang="en" sz="2000" u="sng">
                <a:solidFill>
                  <a:schemeClr val="dk1"/>
                </a:solidFill>
                <a:highlight>
                  <a:srgbClr val="FFFFFF"/>
                </a:highlight>
              </a:rPr>
              <a:t> tech tools</a:t>
            </a:r>
            <a:r>
              <a:rPr lang="en" sz="2000">
                <a:solidFill>
                  <a:schemeClr val="dk1"/>
                </a:solidFill>
                <a:highlight>
                  <a:srgbClr val="FFFFFF"/>
                </a:highlight>
              </a:rPr>
              <a:t>, like captions, text-to-speech, voice </a:t>
            </a:r>
            <a:r>
              <a:rPr lang="en" sz="2000">
                <a:solidFill>
                  <a:schemeClr val="dk1"/>
                </a:solidFill>
                <a:highlight>
                  <a:srgbClr val="FFFFFF"/>
                </a:highlight>
              </a:rPr>
              <a:t>recognition</a:t>
            </a:r>
            <a:r>
              <a:rPr lang="en" sz="2000">
                <a:solidFill>
                  <a:schemeClr val="dk1"/>
                </a:solidFill>
                <a:highlight>
                  <a:srgbClr val="FFFFFF"/>
                </a:highlight>
              </a:rPr>
              <a:t>, if needed.</a:t>
            </a:r>
            <a:endParaRPr sz="2000">
              <a:solidFill>
                <a:schemeClr val="dk1"/>
              </a:solidFill>
              <a:highlight>
                <a:srgbClr val="FFFFFF"/>
              </a:highlight>
            </a:endParaRPr>
          </a:p>
          <a:p>
            <a:pPr indent="0" lvl="0" marL="0" rtl="0" algn="l">
              <a:spcBef>
                <a:spcPts val="0"/>
              </a:spcBef>
              <a:spcAft>
                <a:spcPts val="0"/>
              </a:spcAft>
              <a:buNone/>
            </a:pPr>
            <a:r>
              <a:t/>
            </a:r>
            <a:endParaRPr sz="27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1"/>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71"/>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p71"/>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p71"/>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71"/>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71"/>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p71"/>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p7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736" name="Google Shape;736;p71"/>
          <p:cNvSpPr/>
          <p:nvPr/>
        </p:nvSpPr>
        <p:spPr>
          <a:xfrm>
            <a:off x="2184900" y="1434175"/>
            <a:ext cx="4780200" cy="253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Accessible Color Contrast</a:t>
            </a:r>
            <a:endParaRPr b="1" sz="1800"/>
          </a:p>
        </p:txBody>
      </p:sp>
      <p:pic>
        <p:nvPicPr>
          <p:cNvPr id="737" name="Google Shape;737;p71" title="Points scored"/>
          <p:cNvPicPr preferRelativeResize="0"/>
          <p:nvPr/>
        </p:nvPicPr>
        <p:blipFill rotWithShape="1">
          <a:blip r:embed="rId3">
            <a:alphaModFix/>
          </a:blip>
          <a:srcRect b="-2564" l="0" r="0" t="0"/>
          <a:stretch/>
        </p:blipFill>
        <p:spPr>
          <a:xfrm>
            <a:off x="356450" y="1452850"/>
            <a:ext cx="4121199" cy="2613500"/>
          </a:xfrm>
          <a:prstGeom prst="rect">
            <a:avLst/>
          </a:prstGeom>
          <a:noFill/>
          <a:ln cap="flat" cmpd="sng" w="19050">
            <a:solidFill>
              <a:schemeClr val="dk2"/>
            </a:solidFill>
            <a:prstDash val="solid"/>
            <a:round/>
            <a:headEnd len="sm" w="sm" type="none"/>
            <a:tailEnd len="sm" w="sm" type="none"/>
          </a:ln>
        </p:spPr>
      </p:pic>
      <p:pic>
        <p:nvPicPr>
          <p:cNvPr id="738" name="Google Shape;738;p71"/>
          <p:cNvPicPr preferRelativeResize="0"/>
          <p:nvPr/>
        </p:nvPicPr>
        <p:blipFill rotWithShape="1">
          <a:blip r:embed="rId4">
            <a:alphaModFix/>
          </a:blip>
          <a:srcRect b="0" l="2704" r="0" t="2267"/>
          <a:stretch/>
        </p:blipFill>
        <p:spPr>
          <a:xfrm>
            <a:off x="4521800" y="1443513"/>
            <a:ext cx="4182850" cy="2632174"/>
          </a:xfrm>
          <a:prstGeom prst="rect">
            <a:avLst/>
          </a:prstGeom>
          <a:noFill/>
          <a:ln cap="flat" cmpd="sng" w="19050">
            <a:solidFill>
              <a:schemeClr val="dk2"/>
            </a:solidFill>
            <a:prstDash val="solid"/>
            <a:round/>
            <a:headEnd len="sm" w="sm" type="none"/>
            <a:tailEnd len="sm" w="sm" type="none"/>
          </a:ln>
        </p:spPr>
      </p:pic>
      <p:sp>
        <p:nvSpPr>
          <p:cNvPr id="739" name="Google Shape;739;p71"/>
          <p:cNvSpPr txBox="1"/>
          <p:nvPr/>
        </p:nvSpPr>
        <p:spPr>
          <a:xfrm>
            <a:off x="373975" y="4075675"/>
            <a:ext cx="33888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Bar chart to normal eyes               </a:t>
            </a:r>
            <a:endParaRPr sz="1800">
              <a:solidFill>
                <a:schemeClr val="dk2"/>
              </a:solidFill>
            </a:endParaRPr>
          </a:p>
        </p:txBody>
      </p:sp>
      <p:sp>
        <p:nvSpPr>
          <p:cNvPr id="740" name="Google Shape;740;p71"/>
          <p:cNvSpPr txBox="1"/>
          <p:nvPr/>
        </p:nvSpPr>
        <p:spPr>
          <a:xfrm>
            <a:off x="4477650" y="4075675"/>
            <a:ext cx="45165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Same </a:t>
            </a:r>
            <a:r>
              <a:rPr lang="en" sz="1800">
                <a:solidFill>
                  <a:schemeClr val="dk2"/>
                </a:solidFill>
              </a:rPr>
              <a:t>chart to Green-Red color blindness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46" name="Google Shape;746;p7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47" name="Google Shape;747;p72"/>
          <p:cNvPicPr preferRelativeResize="0"/>
          <p:nvPr/>
        </p:nvPicPr>
        <p:blipFill>
          <a:blip r:embed="rId3">
            <a:alphaModFix/>
          </a:blip>
          <a:stretch>
            <a:fillRect/>
          </a:stretch>
        </p:blipFill>
        <p:spPr>
          <a:xfrm>
            <a:off x="0" y="17585"/>
            <a:ext cx="9144000" cy="510833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1" name="Shape 751"/>
        <p:cNvGrpSpPr/>
        <p:nvPr/>
      </p:nvGrpSpPr>
      <p:grpSpPr>
        <a:xfrm>
          <a:off x="0" y="0"/>
          <a:ext cx="0" cy="0"/>
          <a:chOff x="0" y="0"/>
          <a:chExt cx="0" cy="0"/>
        </a:xfrm>
      </p:grpSpPr>
      <p:sp>
        <p:nvSpPr>
          <p:cNvPr id="752" name="Google Shape;752;p73"/>
          <p:cNvSpPr/>
          <p:nvPr/>
        </p:nvSpPr>
        <p:spPr>
          <a:xfrm rot="5400000">
            <a:off x="7365228" y="0"/>
            <a:ext cx="1778700" cy="1778700"/>
          </a:xfrm>
          <a:prstGeom prst="diagStripe">
            <a:avLst>
              <a:gd fmla="val 50000" name="adj"/>
            </a:avLst>
          </a:prstGeom>
          <a:solidFill>
            <a:srgbClr val="EDFA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3" name="Google Shape;753;p73"/>
          <p:cNvSpPr txBox="1"/>
          <p:nvPr/>
        </p:nvSpPr>
        <p:spPr>
          <a:xfrm rot="2700000">
            <a:off x="7215273" y="386217"/>
            <a:ext cx="2501461" cy="58378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98038"/>
                </a:solidFill>
                <a:latin typeface="Inter"/>
                <a:ea typeface="Inter"/>
                <a:cs typeface="Inter"/>
                <a:sym typeface="Inter"/>
              </a:rPr>
              <a:t>Do not edit</a:t>
            </a:r>
            <a:endParaRPr b="1" sz="1200">
              <a:solidFill>
                <a:srgbClr val="198038"/>
              </a:solidFill>
              <a:latin typeface="Inter"/>
              <a:ea typeface="Inter"/>
              <a:cs typeface="Inter"/>
              <a:sym typeface="Inter"/>
            </a:endParaRPr>
          </a:p>
          <a:p>
            <a:pPr indent="0" lvl="0" marL="0" rtl="0" algn="ctr">
              <a:spcBef>
                <a:spcPts val="0"/>
              </a:spcBef>
              <a:spcAft>
                <a:spcPts val="0"/>
              </a:spcAft>
              <a:buNone/>
            </a:pPr>
            <a:r>
              <a:rPr lang="en" sz="1200" u="sng">
                <a:solidFill>
                  <a:srgbClr val="198038"/>
                </a:solidFill>
                <a:latin typeface="Inter"/>
                <a:ea typeface="Inter"/>
                <a:cs typeface="Inter"/>
                <a:sym typeface="Inter"/>
                <a:hlinkClick r:id="rId3">
                  <a:extLst>
                    <a:ext uri="{A12FA001-AC4F-418D-AE19-62706E023703}">
                      <ahyp:hlinkClr val="tx"/>
                    </a:ext>
                  </a:extLst>
                </a:hlinkClick>
              </a:rPr>
              <a:t>How to change the design</a:t>
            </a:r>
            <a:endParaRPr sz="1200">
              <a:solidFill>
                <a:srgbClr val="198038"/>
              </a:solidFill>
              <a:latin typeface="Inter"/>
              <a:ea typeface="Inter"/>
              <a:cs typeface="Inter"/>
              <a:sym typeface="Inter"/>
            </a:endParaRPr>
          </a:p>
        </p:txBody>
      </p:sp>
      <p:pic>
        <p:nvPicPr>
          <p:cNvPr descr="poll-type-id" id="754" name="Google Shape;754;p73">
            <a:hlinkClick r:id="rId4"/>
          </p:cNvPr>
          <p:cNvPicPr preferRelativeResize="0"/>
          <p:nvPr/>
        </p:nvPicPr>
        <p:blipFill>
          <a:blip r:embed="rId5">
            <a:alphaModFix/>
          </a:blip>
          <a:stretch>
            <a:fillRect/>
          </a:stretch>
        </p:blipFill>
        <p:spPr>
          <a:xfrm>
            <a:off x="333520" y="1307027"/>
            <a:ext cx="1778772" cy="1778772"/>
          </a:xfrm>
          <a:prstGeom prst="rect">
            <a:avLst/>
          </a:prstGeom>
          <a:noFill/>
          <a:ln>
            <a:noFill/>
          </a:ln>
        </p:spPr>
      </p:pic>
      <p:sp>
        <p:nvSpPr>
          <p:cNvPr descr="title-id" id="755" name="Google Shape;755;p73"/>
          <p:cNvSpPr txBox="1"/>
          <p:nvPr/>
        </p:nvSpPr>
        <p:spPr>
          <a:xfrm>
            <a:off x="2334638" y="1320628"/>
            <a:ext cx="6364800" cy="17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Inter"/>
                <a:ea typeface="Inter"/>
                <a:cs typeface="Inter"/>
                <a:sym typeface="Inter"/>
              </a:rPr>
              <a:t>What's the most overlooked aspect of accessibility in tech?</a:t>
            </a:r>
            <a:endParaRPr b="1" sz="3600">
              <a:solidFill>
                <a:srgbClr val="5B5B5B"/>
              </a:solidFill>
              <a:latin typeface="Inter"/>
              <a:ea typeface="Inter"/>
              <a:cs typeface="Inter"/>
              <a:sym typeface="Inter"/>
            </a:endParaRPr>
          </a:p>
        </p:txBody>
      </p:sp>
      <p:sp>
        <p:nvSpPr>
          <p:cNvPr id="756" name="Google Shape;756;p73"/>
          <p:cNvSpPr/>
          <p:nvPr/>
        </p:nvSpPr>
        <p:spPr>
          <a:xfrm>
            <a:off x="0" y="4365024"/>
            <a:ext cx="9144000" cy="778500"/>
          </a:xfrm>
          <a:prstGeom prst="rect">
            <a:avLst/>
          </a:prstGeom>
          <a:solidFill>
            <a:srgbClr val="19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p73"/>
          <p:cNvSpPr txBox="1"/>
          <p:nvPr/>
        </p:nvSpPr>
        <p:spPr>
          <a:xfrm>
            <a:off x="555866" y="4365024"/>
            <a:ext cx="6948300" cy="77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Inter"/>
                <a:ea typeface="Inter"/>
                <a:cs typeface="Inter"/>
                <a:sym typeface="Inter"/>
              </a:rPr>
              <a:t>Presenting with animations, GIFs or speaker notes? Enable our </a:t>
            </a:r>
            <a:r>
              <a:rPr lang="en" sz="1200" u="sng">
                <a:solidFill>
                  <a:srgbClr val="FFFFFF"/>
                </a:solidFill>
                <a:latin typeface="Inter"/>
                <a:ea typeface="Inter"/>
                <a:cs typeface="Inter"/>
                <a:sym typeface="Inter"/>
                <a:hlinkClick r:id="rId6">
                  <a:extLst>
                    <a:ext uri="{A12FA001-AC4F-418D-AE19-62706E023703}">
                      <ahyp:hlinkClr val="tx"/>
                    </a:ext>
                  </a:extLst>
                </a:hlinkClick>
              </a:rPr>
              <a:t>Chrome extension</a:t>
            </a:r>
            <a:endParaRPr sz="1200">
              <a:solidFill>
                <a:srgbClr val="FFFFFF"/>
              </a:solidFill>
              <a:latin typeface="Inter"/>
              <a:ea typeface="Inter"/>
              <a:cs typeface="Inter"/>
              <a:sym typeface="Inter"/>
            </a:endParaRPr>
          </a:p>
        </p:txBody>
      </p:sp>
      <p:pic>
        <p:nvPicPr>
          <p:cNvPr id="758" name="Google Shape;758;p73"/>
          <p:cNvPicPr preferRelativeResize="0"/>
          <p:nvPr/>
        </p:nvPicPr>
        <p:blipFill>
          <a:blip r:embed="rId7">
            <a:alphaModFix/>
          </a:blip>
          <a:stretch>
            <a:fillRect/>
          </a:stretch>
        </p:blipFill>
        <p:spPr>
          <a:xfrm>
            <a:off x="222347" y="4643089"/>
            <a:ext cx="222347" cy="222347"/>
          </a:xfrm>
          <a:prstGeom prst="rect">
            <a:avLst/>
          </a:prstGeom>
          <a:noFill/>
          <a:ln>
            <a:noFill/>
          </a:ln>
        </p:spPr>
      </p:pic>
      <p:pic>
        <p:nvPicPr>
          <p:cNvPr descr="logo-id" id="759" name="Google Shape;759;p73">
            <a:hlinkClick r:id="rId8"/>
          </p:cNvPr>
          <p:cNvPicPr preferRelativeResize="0"/>
          <p:nvPr/>
        </p:nvPicPr>
        <p:blipFill>
          <a:blip r:embed="rId9">
            <a:alphaModFix/>
          </a:blip>
          <a:stretch>
            <a:fillRect/>
          </a:stretch>
        </p:blipFill>
        <p:spPr>
          <a:xfrm>
            <a:off x="7921094" y="4476329"/>
            <a:ext cx="1111733" cy="55586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4"/>
          <p:cNvSpPr txBox="1"/>
          <p:nvPr>
            <p:ph type="ctrTitle"/>
          </p:nvPr>
        </p:nvSpPr>
        <p:spPr>
          <a:xfrm>
            <a:off x="311700" y="1352550"/>
            <a:ext cx="8520600" cy="3027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"Building for accessibility ensures that no one is left behind due to physical or cognitive barriers”</a:t>
            </a:r>
            <a:endParaRPr/>
          </a:p>
        </p:txBody>
      </p:sp>
      <p:sp>
        <p:nvSpPr>
          <p:cNvPr id="765" name="Google Shape;765;p74"/>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6" name="Google Shape;766;p74"/>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7" name="Google Shape;767;p74"/>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8" name="Google Shape;768;p74"/>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9" name="Google Shape;769;p74"/>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p74"/>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1" name="Google Shape;771;p74"/>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2" name="Google Shape;772;p7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79" name="Shape 179"/>
        <p:cNvGrpSpPr/>
        <p:nvPr/>
      </p:nvGrpSpPr>
      <p:grpSpPr>
        <a:xfrm>
          <a:off x="0" y="0"/>
          <a:ext cx="0" cy="0"/>
          <a:chOff x="0" y="0"/>
          <a:chExt cx="0" cy="0"/>
        </a:xfrm>
      </p:grpSpPr>
      <p:grpSp>
        <p:nvGrpSpPr>
          <p:cNvPr id="180" name="Google Shape;180;p30"/>
          <p:cNvGrpSpPr/>
          <p:nvPr/>
        </p:nvGrpSpPr>
        <p:grpSpPr>
          <a:xfrm>
            <a:off x="698000" y="611634"/>
            <a:ext cx="8095173" cy="3557041"/>
            <a:chOff x="698000" y="840234"/>
            <a:chExt cx="8095173" cy="3557041"/>
          </a:xfrm>
        </p:grpSpPr>
        <p:pic>
          <p:nvPicPr>
            <p:cNvPr id="181" name="Google Shape;181;p30"/>
            <p:cNvPicPr preferRelativeResize="0"/>
            <p:nvPr/>
          </p:nvPicPr>
          <p:blipFill rotWithShape="1">
            <a:blip r:embed="rId3">
              <a:alphaModFix amt="87000"/>
            </a:blip>
            <a:srcRect b="0" l="0" r="0" t="8130"/>
            <a:stretch/>
          </p:blipFill>
          <p:spPr>
            <a:xfrm>
              <a:off x="5285793" y="840234"/>
              <a:ext cx="3507380" cy="3547558"/>
            </a:xfrm>
            <a:prstGeom prst="rect">
              <a:avLst/>
            </a:prstGeom>
            <a:noFill/>
            <a:ln>
              <a:noFill/>
            </a:ln>
          </p:spPr>
        </p:pic>
        <p:pic>
          <p:nvPicPr>
            <p:cNvPr id="182" name="Google Shape;182;p30"/>
            <p:cNvPicPr preferRelativeResize="0"/>
            <p:nvPr/>
          </p:nvPicPr>
          <p:blipFill rotWithShape="1">
            <a:blip r:embed="rId4">
              <a:alphaModFix/>
            </a:blip>
            <a:srcRect b="14522" l="13631" r="13000" t="29598"/>
            <a:stretch/>
          </p:blipFill>
          <p:spPr>
            <a:xfrm>
              <a:off x="5497888" y="1264480"/>
              <a:ext cx="2627054" cy="2766838"/>
            </a:xfrm>
            <a:prstGeom prst="ellipse">
              <a:avLst/>
            </a:prstGeom>
            <a:noFill/>
            <a:ln>
              <a:noFill/>
            </a:ln>
          </p:spPr>
        </p:pic>
        <p:sp>
          <p:nvSpPr>
            <p:cNvPr id="183" name="Google Shape;183;p30"/>
            <p:cNvSpPr/>
            <p:nvPr/>
          </p:nvSpPr>
          <p:spPr>
            <a:xfrm>
              <a:off x="698000" y="849775"/>
              <a:ext cx="8082600" cy="3547500"/>
            </a:xfrm>
            <a:prstGeom prst="rect">
              <a:avLst/>
            </a:prstGeom>
            <a:no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p:nvPr/>
          </p:nvSpPr>
          <p:spPr>
            <a:xfrm rot="10800000">
              <a:off x="5031400" y="858975"/>
              <a:ext cx="254400" cy="264000"/>
            </a:xfrm>
            <a:prstGeom prst="rtTriangle">
              <a:avLst/>
            </a:prstGeom>
            <a:solidFill>
              <a:srgbClr val="FABB5A"/>
            </a:solidFill>
            <a:ln cap="flat" cmpd="sng" w="9525">
              <a:solidFill>
                <a:srgbClr val="FABB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5" name="Google Shape;185;p30"/>
          <p:cNvSpPr/>
          <p:nvPr/>
        </p:nvSpPr>
        <p:spPr>
          <a:xfrm>
            <a:off x="809900" y="2052775"/>
            <a:ext cx="4269000" cy="2115900"/>
          </a:xfrm>
          <a:prstGeom prst="rect">
            <a:avLst/>
          </a:prstGeom>
          <a:solidFill>
            <a:srgbClr val="FABB5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u="sng">
                <a:latin typeface="Lexend"/>
                <a:ea typeface="Lexend"/>
                <a:cs typeface="Lexend"/>
                <a:sym typeface="Lexend"/>
              </a:rPr>
              <a:t>SEJAL GUPTA (She/Her)</a:t>
            </a:r>
            <a:endParaRPr b="1" sz="1600" u="sng">
              <a:latin typeface="Lexend"/>
              <a:ea typeface="Lexend"/>
              <a:cs typeface="Lexend"/>
              <a:sym typeface="Lexend"/>
            </a:endParaRPr>
          </a:p>
          <a:p>
            <a:pPr indent="0" lvl="0" marL="0" rtl="0" algn="ctr">
              <a:spcBef>
                <a:spcPts val="0"/>
              </a:spcBef>
              <a:spcAft>
                <a:spcPts val="0"/>
              </a:spcAft>
              <a:buNone/>
            </a:pPr>
            <a:r>
              <a:t/>
            </a:r>
            <a:endParaRPr b="1" sz="1600">
              <a:latin typeface="Lexend"/>
              <a:ea typeface="Lexend"/>
              <a:cs typeface="Lexend"/>
              <a:sym typeface="Lexend"/>
            </a:endParaRPr>
          </a:p>
          <a:p>
            <a:pPr indent="-330200" lvl="0" marL="457200" rtl="0" algn="l">
              <a:spcBef>
                <a:spcPts val="0"/>
              </a:spcBef>
              <a:spcAft>
                <a:spcPts val="0"/>
              </a:spcAft>
              <a:buSzPts val="1600"/>
              <a:buFont typeface="Lexend"/>
              <a:buChar char="-"/>
            </a:pPr>
            <a:r>
              <a:rPr b="1" lang="en" sz="1600">
                <a:latin typeface="Lexend"/>
                <a:ea typeface="Lexend"/>
                <a:cs typeface="Lexend"/>
                <a:sym typeface="Lexend"/>
              </a:rPr>
              <a:t>Software Developer, India</a:t>
            </a:r>
            <a:endParaRPr b="1" sz="1600">
              <a:latin typeface="Lexend"/>
              <a:ea typeface="Lexend"/>
              <a:cs typeface="Lexend"/>
              <a:sym typeface="Lexend"/>
            </a:endParaRPr>
          </a:p>
          <a:p>
            <a:pPr indent="-330200" lvl="0" marL="457200" rtl="0" algn="l">
              <a:spcBef>
                <a:spcPts val="0"/>
              </a:spcBef>
              <a:spcAft>
                <a:spcPts val="0"/>
              </a:spcAft>
              <a:buSzPts val="1600"/>
              <a:buFont typeface="Lexend"/>
              <a:buChar char="-"/>
            </a:pPr>
            <a:r>
              <a:rPr b="1" lang="en" sz="1600">
                <a:latin typeface="Lexend"/>
                <a:ea typeface="Lexend"/>
                <a:cs typeface="Lexend"/>
                <a:sym typeface="Lexend"/>
              </a:rPr>
              <a:t>Founder @ WIT++: Women in Tech</a:t>
            </a:r>
            <a:endParaRPr b="1" sz="1600">
              <a:latin typeface="Lexend"/>
              <a:ea typeface="Lexend"/>
              <a:cs typeface="Lexend"/>
              <a:sym typeface="Lexend"/>
            </a:endParaRPr>
          </a:p>
          <a:p>
            <a:pPr indent="-330200" lvl="0" marL="457200" rtl="0" algn="l">
              <a:spcBef>
                <a:spcPts val="0"/>
              </a:spcBef>
              <a:spcAft>
                <a:spcPts val="0"/>
              </a:spcAft>
              <a:buSzPts val="1600"/>
              <a:buFont typeface="Lexend"/>
              <a:buChar char="-"/>
            </a:pPr>
            <a:r>
              <a:rPr b="1" lang="en" sz="1600">
                <a:latin typeface="Lexend"/>
                <a:ea typeface="Lexend"/>
                <a:cs typeface="Lexend"/>
                <a:sym typeface="Lexend"/>
              </a:rPr>
              <a:t>Enthusiastic about Green Computing</a:t>
            </a:r>
            <a:endParaRPr b="1" sz="1600">
              <a:latin typeface="Lexend"/>
              <a:ea typeface="Lexend"/>
              <a:cs typeface="Lexend"/>
              <a:sym typeface="Lexend"/>
            </a:endParaRPr>
          </a:p>
          <a:p>
            <a:pPr indent="-330200" lvl="0" marL="457200" rtl="0" algn="l">
              <a:spcBef>
                <a:spcPts val="0"/>
              </a:spcBef>
              <a:spcAft>
                <a:spcPts val="0"/>
              </a:spcAft>
              <a:buSzPts val="1600"/>
              <a:buFont typeface="Lexend"/>
              <a:buChar char="-"/>
            </a:pPr>
            <a:r>
              <a:rPr b="1" lang="en" sz="1600">
                <a:latin typeface="Lexend"/>
                <a:ea typeface="Lexend"/>
                <a:cs typeface="Lexend"/>
                <a:sym typeface="Lexend"/>
              </a:rPr>
              <a:t>Tea Sommelier☕;Blogger</a:t>
            </a:r>
            <a:r>
              <a:rPr b="1" lang="en" sz="1600">
                <a:latin typeface="Lexend"/>
                <a:ea typeface="Lexend"/>
                <a:cs typeface="Lexend"/>
                <a:sym typeface="Lexend"/>
              </a:rPr>
              <a:t>📝</a:t>
            </a:r>
            <a:endParaRPr b="1" sz="1600">
              <a:latin typeface="Lexend"/>
              <a:ea typeface="Lexend"/>
              <a:cs typeface="Lexend"/>
              <a:sym typeface="Lexend"/>
            </a:endParaRPr>
          </a:p>
        </p:txBody>
      </p:sp>
      <p:sp>
        <p:nvSpPr>
          <p:cNvPr id="186" name="Google Shape;186;p30"/>
          <p:cNvSpPr txBox="1"/>
          <p:nvPr/>
        </p:nvSpPr>
        <p:spPr>
          <a:xfrm>
            <a:off x="698000" y="713100"/>
            <a:ext cx="4269000" cy="108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solidFill>
                  <a:schemeClr val="dk1"/>
                </a:solidFill>
              </a:rPr>
              <a:t>CODE &amp; CULTURE</a:t>
            </a:r>
            <a:endParaRPr b="1" sz="3000" u="sng">
              <a:solidFill>
                <a:schemeClr val="dk1"/>
              </a:solidFill>
            </a:endParaRPr>
          </a:p>
          <a:p>
            <a:pPr indent="0" lvl="0" marL="0" rtl="0" algn="ctr">
              <a:spcBef>
                <a:spcPts val="0"/>
              </a:spcBef>
              <a:spcAft>
                <a:spcPts val="0"/>
              </a:spcAft>
              <a:buNone/>
            </a:pPr>
            <a:r>
              <a:rPr lang="en" sz="2100">
                <a:solidFill>
                  <a:schemeClr val="dk2"/>
                </a:solidFill>
                <a:latin typeface="Lexend"/>
                <a:ea typeface="Lexend"/>
                <a:cs typeface="Lexend"/>
                <a:sym typeface="Lexend"/>
              </a:rPr>
              <a:t>Crafting Innovation Through Diversity</a:t>
            </a:r>
            <a:endParaRPr sz="2100">
              <a:solidFill>
                <a:schemeClr val="dk2"/>
              </a:solidFill>
              <a:latin typeface="Lexend"/>
              <a:ea typeface="Lexend"/>
              <a:cs typeface="Lexend"/>
              <a:sym typeface="Lexen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75"/>
          <p:cNvPicPr preferRelativeResize="0"/>
          <p:nvPr/>
        </p:nvPicPr>
        <p:blipFill>
          <a:blip r:embed="rId3">
            <a:alphaModFix/>
          </a:blip>
          <a:stretch>
            <a:fillRect/>
          </a:stretch>
        </p:blipFill>
        <p:spPr>
          <a:xfrm>
            <a:off x="650275" y="142250"/>
            <a:ext cx="7948500" cy="4810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6"/>
          <p:cNvSpPr txBox="1"/>
          <p:nvPr>
            <p:ph idx="1" type="body"/>
          </p:nvPr>
        </p:nvSpPr>
        <p:spPr>
          <a:xfrm>
            <a:off x="311700" y="1585750"/>
            <a:ext cx="8520600" cy="3245100"/>
          </a:xfrm>
          <a:prstGeom prst="rect">
            <a:avLst/>
          </a:prstGeom>
        </p:spPr>
        <p:txBody>
          <a:bodyPr anchorCtr="0" anchor="t" bIns="91425" lIns="91425" spcFirstLastPara="1" rIns="91425" wrap="square" tIns="91425">
            <a:noAutofit/>
          </a:bodyPr>
          <a:lstStyle/>
          <a:p>
            <a:pPr indent="-450850" lvl="0" marL="457200" rtl="0" algn="l">
              <a:spcBef>
                <a:spcPts val="0"/>
              </a:spcBef>
              <a:spcAft>
                <a:spcPts val="0"/>
              </a:spcAft>
              <a:buClr>
                <a:schemeClr val="dk1"/>
              </a:buClr>
              <a:buSzPts val="3500"/>
              <a:buAutoNum type="arabicPeriod"/>
            </a:pPr>
            <a:r>
              <a:rPr lang="en" sz="3500">
                <a:solidFill>
                  <a:schemeClr val="dk1"/>
                </a:solidFill>
              </a:rPr>
              <a:t>Using training/testing with cultural bias.</a:t>
            </a:r>
            <a:endParaRPr sz="3500">
              <a:solidFill>
                <a:schemeClr val="dk1"/>
              </a:solidFill>
            </a:endParaRPr>
          </a:p>
          <a:p>
            <a:pPr indent="-450850" lvl="0" marL="457200" rtl="0" algn="l">
              <a:spcBef>
                <a:spcPts val="0"/>
              </a:spcBef>
              <a:spcAft>
                <a:spcPts val="0"/>
              </a:spcAft>
              <a:buClr>
                <a:schemeClr val="dk1"/>
              </a:buClr>
              <a:buSzPts val="3500"/>
              <a:buAutoNum type="arabicPeriod"/>
            </a:pPr>
            <a:r>
              <a:rPr lang="en" sz="3500">
                <a:solidFill>
                  <a:schemeClr val="dk1"/>
                </a:solidFill>
              </a:rPr>
              <a:t>Systemic barriers</a:t>
            </a:r>
            <a:endParaRPr sz="3500">
              <a:solidFill>
                <a:schemeClr val="dk1"/>
              </a:solidFill>
            </a:endParaRPr>
          </a:p>
          <a:p>
            <a:pPr indent="-450850" lvl="0" marL="457200" rtl="0" algn="l">
              <a:spcBef>
                <a:spcPts val="0"/>
              </a:spcBef>
              <a:spcAft>
                <a:spcPts val="0"/>
              </a:spcAft>
              <a:buClr>
                <a:schemeClr val="dk1"/>
              </a:buClr>
              <a:buSzPts val="3500"/>
              <a:buAutoNum type="arabicPeriod"/>
            </a:pPr>
            <a:r>
              <a:rPr lang="en" sz="3500">
                <a:solidFill>
                  <a:schemeClr val="dk1"/>
                </a:solidFill>
              </a:rPr>
              <a:t>Exclusionary P</a:t>
            </a:r>
            <a:r>
              <a:rPr lang="en" sz="3500">
                <a:solidFill>
                  <a:schemeClr val="dk1"/>
                </a:solidFill>
              </a:rPr>
              <a:t>roduct</a:t>
            </a:r>
            <a:r>
              <a:rPr lang="en" sz="3500">
                <a:solidFill>
                  <a:schemeClr val="dk1"/>
                </a:solidFill>
              </a:rPr>
              <a:t> Designs</a:t>
            </a:r>
            <a:endParaRPr sz="3500">
              <a:solidFill>
                <a:schemeClr val="dk1"/>
              </a:solidFill>
            </a:endParaRPr>
          </a:p>
        </p:txBody>
      </p:sp>
      <p:sp>
        <p:nvSpPr>
          <p:cNvPr id="783" name="Google Shape;783;p76"/>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4" name="Google Shape;784;p76"/>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5" name="Google Shape;785;p76"/>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6" name="Google Shape;786;p76"/>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7" name="Google Shape;787;p76"/>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p76"/>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9" name="Google Shape;789;p76"/>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0" name="Google Shape;790;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BIAS IN TECH PRODUCTS</a:t>
            </a:r>
            <a:endParaRPr b="1" sz="262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77"/>
          <p:cNvSpPr txBox="1"/>
          <p:nvPr>
            <p:ph idx="1" type="subTitle"/>
          </p:nvPr>
        </p:nvSpPr>
        <p:spPr>
          <a:xfrm>
            <a:off x="688000" y="1203350"/>
            <a:ext cx="3393600" cy="324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a:t>
            </a:r>
            <a:endParaRPr/>
          </a:p>
          <a:p>
            <a:pPr indent="0" lvl="0" marL="0" rtl="0" algn="ctr">
              <a:spcBef>
                <a:spcPts val="0"/>
              </a:spcBef>
              <a:spcAft>
                <a:spcPts val="0"/>
              </a:spcAft>
              <a:buNone/>
            </a:pPr>
            <a:r>
              <a:rPr lang="en"/>
              <a:t>A culturally diverse team helps avoid missteps that alienate or offend global users.</a:t>
            </a:r>
            <a:endParaRPr/>
          </a:p>
        </p:txBody>
      </p:sp>
      <p:pic>
        <p:nvPicPr>
          <p:cNvPr id="796" name="Google Shape;796;p77"/>
          <p:cNvPicPr preferRelativeResize="0"/>
          <p:nvPr/>
        </p:nvPicPr>
        <p:blipFill>
          <a:blip r:embed="rId3">
            <a:alphaModFix/>
          </a:blip>
          <a:stretch>
            <a:fillRect/>
          </a:stretch>
        </p:blipFill>
        <p:spPr>
          <a:xfrm>
            <a:off x="4446200" y="1203352"/>
            <a:ext cx="4327325" cy="3248175"/>
          </a:xfrm>
          <a:prstGeom prst="rect">
            <a:avLst/>
          </a:prstGeom>
          <a:noFill/>
          <a:ln>
            <a:noFill/>
          </a:ln>
        </p:spPr>
      </p:pic>
      <p:sp>
        <p:nvSpPr>
          <p:cNvPr id="797" name="Google Shape;797;p77"/>
          <p:cNvSpPr txBox="1"/>
          <p:nvPr/>
        </p:nvSpPr>
        <p:spPr>
          <a:xfrm>
            <a:off x="0" y="228600"/>
            <a:ext cx="9144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u="sng">
                <a:solidFill>
                  <a:schemeClr val="dk2"/>
                </a:solidFill>
              </a:rPr>
              <a:t>Case Study: Snapchat’s Filter Controversy</a:t>
            </a:r>
            <a:endParaRPr sz="3400" u="sng">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78"/>
          <p:cNvSpPr txBox="1"/>
          <p:nvPr/>
        </p:nvSpPr>
        <p:spPr>
          <a:xfrm>
            <a:off x="0" y="228600"/>
            <a:ext cx="9144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u="sng">
                <a:solidFill>
                  <a:schemeClr val="dk2"/>
                </a:solidFill>
              </a:rPr>
              <a:t>Case Study: Addition of They/Them Pronoun</a:t>
            </a:r>
            <a:endParaRPr sz="3300" u="sng">
              <a:solidFill>
                <a:schemeClr val="dk2"/>
              </a:solidFill>
            </a:endParaRPr>
          </a:p>
        </p:txBody>
      </p:sp>
      <p:pic>
        <p:nvPicPr>
          <p:cNvPr id="803" name="Google Shape;803;p78"/>
          <p:cNvPicPr preferRelativeResize="0"/>
          <p:nvPr/>
        </p:nvPicPr>
        <p:blipFill rotWithShape="1">
          <a:blip r:embed="rId3">
            <a:alphaModFix/>
          </a:blip>
          <a:srcRect b="4479" l="0" r="32373" t="0"/>
          <a:stretch/>
        </p:blipFill>
        <p:spPr>
          <a:xfrm>
            <a:off x="382450" y="1181100"/>
            <a:ext cx="4089849" cy="2362475"/>
          </a:xfrm>
          <a:prstGeom prst="rect">
            <a:avLst/>
          </a:prstGeom>
          <a:noFill/>
          <a:ln>
            <a:noFill/>
          </a:ln>
        </p:spPr>
      </p:pic>
      <p:sp>
        <p:nvSpPr>
          <p:cNvPr id="804" name="Google Shape;804;p78"/>
          <p:cNvSpPr txBox="1"/>
          <p:nvPr/>
        </p:nvSpPr>
        <p:spPr>
          <a:xfrm>
            <a:off x="517600" y="3723725"/>
            <a:ext cx="842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chemeClr val="dk1"/>
                </a:solidFill>
                <a:highlight>
                  <a:srgbClr val="FFFFFF"/>
                </a:highlight>
              </a:rPr>
              <a:t>“</a:t>
            </a:r>
            <a:r>
              <a:rPr i="1" lang="en" sz="2400">
                <a:solidFill>
                  <a:schemeClr val="dk2"/>
                </a:solidFill>
                <a:highlight>
                  <a:srgbClr val="FFFFFF"/>
                </a:highlight>
              </a:rPr>
              <a:t>Clearly members want to feel empowered about how they self-identify”</a:t>
            </a:r>
            <a:r>
              <a:rPr lang="en" sz="2000">
                <a:solidFill>
                  <a:schemeClr val="dk1"/>
                </a:solidFill>
                <a:highlight>
                  <a:srgbClr val="FFFFFF"/>
                </a:highlight>
              </a:rPr>
              <a:t> </a:t>
            </a:r>
            <a:r>
              <a:rPr lang="en" sz="2000">
                <a:solidFill>
                  <a:schemeClr val="dk1"/>
                </a:solidFill>
                <a:highlight>
                  <a:srgbClr val="FFFFFF"/>
                </a:highlight>
              </a:rPr>
              <a:t>Bef Ayenew, Head of Engineering for Identity</a:t>
            </a:r>
            <a:endParaRPr sz="2600">
              <a:solidFill>
                <a:schemeClr val="dk1"/>
              </a:solidFill>
              <a:highlight>
                <a:srgbClr val="FFFFFF"/>
              </a:highlight>
            </a:endParaRPr>
          </a:p>
        </p:txBody>
      </p:sp>
      <p:pic>
        <p:nvPicPr>
          <p:cNvPr id="805" name="Google Shape;805;p78"/>
          <p:cNvPicPr preferRelativeResize="0"/>
          <p:nvPr/>
        </p:nvPicPr>
        <p:blipFill>
          <a:blip r:embed="rId4">
            <a:alphaModFix/>
          </a:blip>
          <a:stretch>
            <a:fillRect/>
          </a:stretch>
        </p:blipFill>
        <p:spPr>
          <a:xfrm>
            <a:off x="4521000" y="1186200"/>
            <a:ext cx="4181798" cy="235226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9"/>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79"/>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p79"/>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3" name="Google Shape;813;p79"/>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4" name="Google Shape;814;p79"/>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p79"/>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6" name="Google Shape;816;p79"/>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7" name="Google Shape;817;p79"/>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pic>
        <p:nvPicPr>
          <p:cNvPr id="818" name="Google Shape;818;p79"/>
          <p:cNvPicPr preferRelativeResize="0"/>
          <p:nvPr/>
        </p:nvPicPr>
        <p:blipFill rotWithShape="1">
          <a:blip r:embed="rId3">
            <a:alphaModFix/>
          </a:blip>
          <a:srcRect b="0" l="0" r="15146" t="0"/>
          <a:stretch/>
        </p:blipFill>
        <p:spPr>
          <a:xfrm>
            <a:off x="611350" y="2642300"/>
            <a:ext cx="8063975" cy="1489375"/>
          </a:xfrm>
          <a:prstGeom prst="rect">
            <a:avLst/>
          </a:prstGeom>
          <a:noFill/>
          <a:ln>
            <a:noFill/>
          </a:ln>
        </p:spPr>
      </p:pic>
      <p:sp>
        <p:nvSpPr>
          <p:cNvPr id="819" name="Google Shape;819;p79"/>
          <p:cNvSpPr txBox="1"/>
          <p:nvPr/>
        </p:nvSpPr>
        <p:spPr>
          <a:xfrm>
            <a:off x="611350" y="1625950"/>
            <a:ext cx="7976700" cy="7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chemeClr val="dk2"/>
                </a:solidFill>
              </a:rPr>
              <a:t>Neglecting non-binary</a:t>
            </a:r>
            <a:r>
              <a:rPr lang="en" sz="2900">
                <a:solidFill>
                  <a:schemeClr val="dk2"/>
                </a:solidFill>
              </a:rPr>
              <a:t> and gender-fluid </a:t>
            </a:r>
            <a:r>
              <a:rPr lang="en" sz="2900">
                <a:solidFill>
                  <a:schemeClr val="dk2"/>
                </a:solidFill>
              </a:rPr>
              <a:t>users</a:t>
            </a:r>
            <a:endParaRPr sz="29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0"/>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5" name="Google Shape;825;p80"/>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6" name="Google Shape;826;p80"/>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7" name="Google Shape;827;p80"/>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8" name="Google Shape;828;p80"/>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9" name="Google Shape;829;p80"/>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0" name="Google Shape;830;p80"/>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1" name="Google Shape;831;p8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832" name="Google Shape;832;p80"/>
          <p:cNvSpPr txBox="1"/>
          <p:nvPr/>
        </p:nvSpPr>
        <p:spPr>
          <a:xfrm>
            <a:off x="611350" y="1625950"/>
            <a:ext cx="7976700" cy="7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chemeClr val="dk2"/>
                </a:solidFill>
              </a:rPr>
              <a:t>Assuming non-global standards</a:t>
            </a:r>
            <a:endParaRPr sz="2900">
              <a:solidFill>
                <a:schemeClr val="dk2"/>
              </a:solidFill>
            </a:endParaRPr>
          </a:p>
        </p:txBody>
      </p:sp>
      <p:pic>
        <p:nvPicPr>
          <p:cNvPr id="833" name="Google Shape;833;p80"/>
          <p:cNvPicPr preferRelativeResize="0"/>
          <p:nvPr/>
        </p:nvPicPr>
        <p:blipFill rotWithShape="1">
          <a:blip r:embed="rId3">
            <a:alphaModFix/>
          </a:blip>
          <a:srcRect b="50857" l="0" r="3623" t="0"/>
          <a:stretch/>
        </p:blipFill>
        <p:spPr>
          <a:xfrm>
            <a:off x="959988" y="2421550"/>
            <a:ext cx="7628075" cy="1797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81"/>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9" name="Google Shape;839;p81"/>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0" name="Google Shape;840;p81"/>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1" name="Google Shape;841;p81"/>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2" name="Google Shape;842;p81"/>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3" name="Google Shape;843;p81"/>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4" name="Google Shape;844;p81"/>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5" name="Google Shape;845;p8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846" name="Google Shape;846;p81"/>
          <p:cNvSpPr txBox="1"/>
          <p:nvPr/>
        </p:nvSpPr>
        <p:spPr>
          <a:xfrm>
            <a:off x="586700" y="1398038"/>
            <a:ext cx="7976700" cy="7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chemeClr val="dk2"/>
                </a:solidFill>
              </a:rPr>
              <a:t>Neglecting other cultural holidays and traditions.</a:t>
            </a:r>
            <a:endParaRPr sz="2900">
              <a:solidFill>
                <a:schemeClr val="dk2"/>
              </a:solidFill>
            </a:endParaRPr>
          </a:p>
        </p:txBody>
      </p:sp>
      <p:pic>
        <p:nvPicPr>
          <p:cNvPr id="847" name="Google Shape;847;p81"/>
          <p:cNvPicPr preferRelativeResize="0"/>
          <p:nvPr/>
        </p:nvPicPr>
        <p:blipFill rotWithShape="1">
          <a:blip r:embed="rId3">
            <a:alphaModFix/>
          </a:blip>
          <a:srcRect b="3521" l="0" r="9918" t="33813"/>
          <a:stretch/>
        </p:blipFill>
        <p:spPr>
          <a:xfrm>
            <a:off x="882500" y="2486800"/>
            <a:ext cx="7455000" cy="2396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1" name="Shape 851"/>
        <p:cNvGrpSpPr/>
        <p:nvPr/>
      </p:nvGrpSpPr>
      <p:grpSpPr>
        <a:xfrm>
          <a:off x="0" y="0"/>
          <a:ext cx="0" cy="0"/>
          <a:chOff x="0" y="0"/>
          <a:chExt cx="0" cy="0"/>
        </a:xfrm>
      </p:grpSpPr>
      <p:sp>
        <p:nvSpPr>
          <p:cNvPr id="852" name="Google Shape;852;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3" name="Google Shape;853;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4" name="Google Shape;854;p82"/>
          <p:cNvPicPr preferRelativeResize="0"/>
          <p:nvPr/>
        </p:nvPicPr>
        <p:blipFill>
          <a:blip r:embed="rId3">
            <a:alphaModFix/>
          </a:blip>
          <a:stretch>
            <a:fillRect/>
          </a:stretch>
        </p:blipFill>
        <p:spPr>
          <a:xfrm>
            <a:off x="0" y="179075"/>
            <a:ext cx="9144000" cy="47853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3"/>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0" name="Google Shape;860;p83"/>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1" name="Google Shape;861;p83"/>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2" name="Google Shape;862;p83"/>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3" name="Google Shape;863;p83"/>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4" name="Google Shape;864;p83"/>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5" name="Google Shape;865;p83"/>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6" name="Google Shape;866;p83"/>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Diversity Beyond Numbers</a:t>
            </a:r>
            <a:endParaRPr b="1" sz="2620"/>
          </a:p>
        </p:txBody>
      </p:sp>
      <p:pic>
        <p:nvPicPr>
          <p:cNvPr id="867" name="Google Shape;867;p83"/>
          <p:cNvPicPr preferRelativeResize="0"/>
          <p:nvPr/>
        </p:nvPicPr>
        <p:blipFill rotWithShape="1">
          <a:blip r:embed="rId3">
            <a:alphaModFix/>
          </a:blip>
          <a:srcRect b="25481" l="0" r="0" t="38496"/>
          <a:stretch/>
        </p:blipFill>
        <p:spPr>
          <a:xfrm>
            <a:off x="293475" y="1794300"/>
            <a:ext cx="8557051" cy="2365625"/>
          </a:xfrm>
          <a:prstGeom prst="rect">
            <a:avLst/>
          </a:prstGeom>
          <a:noFill/>
          <a:ln>
            <a:noFill/>
          </a:ln>
        </p:spPr>
      </p:pic>
      <p:sp>
        <p:nvSpPr>
          <p:cNvPr id="868" name="Google Shape;868;p83"/>
          <p:cNvSpPr/>
          <p:nvPr/>
        </p:nvSpPr>
        <p:spPr>
          <a:xfrm>
            <a:off x="1010825" y="3341425"/>
            <a:ext cx="14010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chemeClr val="dk1"/>
                </a:solidFill>
              </a:rPr>
              <a:t>Hiring Mindfully</a:t>
            </a:r>
            <a:endParaRPr b="1" sz="1700"/>
          </a:p>
        </p:txBody>
      </p:sp>
      <p:sp>
        <p:nvSpPr>
          <p:cNvPr id="869" name="Google Shape;869;p83"/>
          <p:cNvSpPr/>
          <p:nvPr/>
        </p:nvSpPr>
        <p:spPr>
          <a:xfrm>
            <a:off x="2936975" y="3341425"/>
            <a:ext cx="14010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Know your Audience</a:t>
            </a:r>
            <a:endParaRPr b="1" sz="1700"/>
          </a:p>
        </p:txBody>
      </p:sp>
      <p:sp>
        <p:nvSpPr>
          <p:cNvPr id="870" name="Google Shape;870;p83"/>
          <p:cNvSpPr/>
          <p:nvPr/>
        </p:nvSpPr>
        <p:spPr>
          <a:xfrm>
            <a:off x="4880350" y="3341425"/>
            <a:ext cx="14010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t>Respect &amp;</a:t>
            </a:r>
            <a:endParaRPr b="1" sz="1700"/>
          </a:p>
          <a:p>
            <a:pPr indent="0" lvl="0" marL="0" rtl="0" algn="l">
              <a:spcBef>
                <a:spcPts val="0"/>
              </a:spcBef>
              <a:spcAft>
                <a:spcPts val="0"/>
              </a:spcAft>
              <a:buNone/>
            </a:pPr>
            <a:r>
              <a:rPr b="1" lang="en" sz="1700"/>
              <a:t>belonging</a:t>
            </a:r>
            <a:endParaRPr b="1" sz="1700"/>
          </a:p>
        </p:txBody>
      </p:sp>
      <p:sp>
        <p:nvSpPr>
          <p:cNvPr id="871" name="Google Shape;871;p83"/>
          <p:cNvSpPr/>
          <p:nvPr/>
        </p:nvSpPr>
        <p:spPr>
          <a:xfrm>
            <a:off x="6771525" y="3341425"/>
            <a:ext cx="13194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t>Investing </a:t>
            </a:r>
            <a:r>
              <a:rPr b="1" lang="en" sz="1700"/>
              <a:t>in</a:t>
            </a:r>
            <a:r>
              <a:rPr b="1" lang="en" sz="1700"/>
              <a:t> D&amp;I</a:t>
            </a:r>
            <a:endParaRPr b="1" sz="17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7" name="Google Shape;877;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8" name="Google Shape;878;p84"/>
          <p:cNvPicPr preferRelativeResize="0"/>
          <p:nvPr/>
        </p:nvPicPr>
        <p:blipFill rotWithShape="1">
          <a:blip r:embed="rId3">
            <a:alphaModFix/>
          </a:blip>
          <a:srcRect b="3435" l="0" r="0" t="1670"/>
          <a:stretch/>
        </p:blipFill>
        <p:spPr>
          <a:xfrm>
            <a:off x="2250125" y="0"/>
            <a:ext cx="4721600" cy="5143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idx="1" type="subTitle"/>
          </p:nvPr>
        </p:nvSpPr>
        <p:spPr>
          <a:xfrm>
            <a:off x="311700" y="207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t>Disclaimer</a:t>
            </a:r>
            <a:endParaRPr u="sng"/>
          </a:p>
        </p:txBody>
      </p:sp>
      <p:sp>
        <p:nvSpPr>
          <p:cNvPr id="192" name="Google Shape;192;p31"/>
          <p:cNvSpPr txBox="1"/>
          <p:nvPr/>
        </p:nvSpPr>
        <p:spPr>
          <a:xfrm>
            <a:off x="792125" y="1138200"/>
            <a:ext cx="7778400" cy="3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The thoughts and views expressed solely represent my opinion. The content in no way </a:t>
            </a:r>
            <a:r>
              <a:rPr lang="en" sz="1800">
                <a:solidFill>
                  <a:schemeClr val="dk2"/>
                </a:solidFill>
              </a:rPr>
              <a:t>represents</a:t>
            </a:r>
            <a:r>
              <a:rPr lang="en" sz="1800">
                <a:solidFill>
                  <a:schemeClr val="dk2"/>
                </a:solidFill>
              </a:rPr>
              <a:t> the views and opinions of the people, institutions, or organization that I may or may not be associated with in professional and personal capacity, unless explicitly stated.</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93" name="Google Shape;193;p31"/>
          <p:cNvPicPr preferRelativeResize="0"/>
          <p:nvPr/>
        </p:nvPicPr>
        <p:blipFill>
          <a:blip r:embed="rId3">
            <a:alphaModFix amt="78000"/>
          </a:blip>
          <a:stretch>
            <a:fillRect/>
          </a:stretch>
        </p:blipFill>
        <p:spPr>
          <a:xfrm>
            <a:off x="6378875" y="3617500"/>
            <a:ext cx="2500849" cy="1302101"/>
          </a:xfrm>
          <a:prstGeom prst="rect">
            <a:avLst/>
          </a:prstGeom>
          <a:noFill/>
          <a:ln>
            <a:noFill/>
          </a:ln>
          <a:effectLst>
            <a:outerShdw blurRad="57150" rotWithShape="0" algn="bl" dir="5400000" dist="19050">
              <a:srgbClr val="000000">
                <a:alpha val="31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85"/>
          <p:cNvSpPr txBox="1"/>
          <p:nvPr>
            <p:ph idx="1" type="body"/>
          </p:nvPr>
        </p:nvSpPr>
        <p:spPr>
          <a:xfrm>
            <a:off x="311700" y="1228675"/>
            <a:ext cx="473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So, you’re telling me...</a:t>
            </a:r>
            <a:endParaRPr sz="2400"/>
          </a:p>
          <a:p>
            <a:pPr indent="0" lvl="0" marL="0" rtl="0" algn="l">
              <a:spcBef>
                <a:spcPts val="1200"/>
              </a:spcBef>
              <a:spcAft>
                <a:spcPts val="0"/>
              </a:spcAft>
              <a:buNone/>
            </a:pPr>
            <a:r>
              <a:t/>
            </a:r>
            <a:endParaRPr sz="2400"/>
          </a:p>
          <a:p>
            <a:pPr indent="0" lvl="0" marL="0" rtl="0" algn="l">
              <a:spcBef>
                <a:spcPts val="1200"/>
              </a:spcBef>
              <a:spcAft>
                <a:spcPts val="0"/>
              </a:spcAft>
              <a:buNone/>
            </a:pPr>
            <a:r>
              <a:rPr lang="en" sz="2400"/>
              <a:t>Diversity and Inclusion improve overall tech community?</a:t>
            </a:r>
            <a:endParaRPr sz="2400"/>
          </a:p>
          <a:p>
            <a:pPr indent="0" lvl="0" marL="0" rtl="0" algn="l">
              <a:spcBef>
                <a:spcPts val="1200"/>
              </a:spcBef>
              <a:spcAft>
                <a:spcPts val="0"/>
              </a:spcAft>
              <a:buNone/>
            </a:pPr>
            <a:r>
              <a:t/>
            </a:r>
            <a:endParaRPr sz="2400"/>
          </a:p>
          <a:p>
            <a:pPr indent="0" lvl="0" marL="0" rtl="0" algn="l">
              <a:spcBef>
                <a:spcPts val="1200"/>
              </a:spcBef>
              <a:spcAft>
                <a:spcPts val="1200"/>
              </a:spcAft>
              <a:buNone/>
            </a:pPr>
            <a:r>
              <a:rPr lang="en" sz="2400"/>
              <a:t>Well.. YES!!!</a:t>
            </a:r>
            <a:endParaRPr sz="2400"/>
          </a:p>
        </p:txBody>
      </p:sp>
      <p:pic>
        <p:nvPicPr>
          <p:cNvPr id="884" name="Google Shape;884;p85"/>
          <p:cNvPicPr preferRelativeResize="0"/>
          <p:nvPr/>
        </p:nvPicPr>
        <p:blipFill>
          <a:blip r:embed="rId3">
            <a:alphaModFix/>
          </a:blip>
          <a:stretch>
            <a:fillRect/>
          </a:stretch>
        </p:blipFill>
        <p:spPr>
          <a:xfrm>
            <a:off x="5319289" y="1065125"/>
            <a:ext cx="3374275" cy="3579949"/>
          </a:xfrm>
          <a:prstGeom prst="rect">
            <a:avLst/>
          </a:prstGeom>
          <a:noFill/>
          <a:ln>
            <a:noFill/>
          </a:ln>
        </p:spPr>
      </p:pic>
      <p:sp>
        <p:nvSpPr>
          <p:cNvPr id="885" name="Google Shape;885;p85"/>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6" name="Google Shape;886;p85"/>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7" name="Google Shape;887;p85"/>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8" name="Google Shape;888;p85"/>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9" name="Google Shape;889;p85"/>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0" name="Google Shape;890;p85"/>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1" name="Google Shape;891;p85"/>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2" name="Google Shape;892;p85"/>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Diversity Beyond Numbers</a:t>
            </a:r>
            <a:endParaRPr b="1" sz="262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86"/>
          <p:cNvSpPr txBox="1"/>
          <p:nvPr>
            <p:ph idx="1" type="body"/>
          </p:nvPr>
        </p:nvSpPr>
        <p:spPr>
          <a:xfrm>
            <a:off x="311700" y="560725"/>
            <a:ext cx="8520600" cy="4008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3100">
                <a:latin typeface="Poppins"/>
                <a:ea typeface="Poppins"/>
                <a:cs typeface="Poppins"/>
                <a:sym typeface="Poppins"/>
              </a:rPr>
              <a:t>“Equal job opportunities != INCLUSION.”</a:t>
            </a:r>
            <a:endParaRPr sz="3100">
              <a:latin typeface="Poppins"/>
              <a:ea typeface="Poppins"/>
              <a:cs typeface="Poppins"/>
              <a:sym typeface="Poppins"/>
            </a:endParaRPr>
          </a:p>
        </p:txBody>
      </p:sp>
      <p:sp>
        <p:nvSpPr>
          <p:cNvPr id="898" name="Google Shape;898;p86"/>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9" name="Google Shape;899;p86"/>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0" name="Google Shape;900;p86"/>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1" name="Google Shape;901;p86"/>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2" name="Google Shape;902;p86"/>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3" name="Google Shape;903;p86"/>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4" name="Google Shape;904;p86"/>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5" name="Google Shape;905;p86"/>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Diversity Beyond Numbers</a:t>
            </a:r>
            <a:endParaRPr b="1" sz="262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7"/>
          <p:cNvSpPr txBox="1"/>
          <p:nvPr>
            <p:ph idx="1" type="body"/>
          </p:nvPr>
        </p:nvSpPr>
        <p:spPr>
          <a:xfrm>
            <a:off x="311700" y="560725"/>
            <a:ext cx="8520600" cy="4008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3100">
                <a:latin typeface="Poppins"/>
                <a:ea typeface="Poppins"/>
                <a:cs typeface="Poppins"/>
                <a:sym typeface="Poppins"/>
              </a:rPr>
              <a:t>“When we prioritize diversity, we’re not just building better technology; we’re building a more equitable future”</a:t>
            </a:r>
            <a:endParaRPr sz="3100">
              <a:latin typeface="Poppins"/>
              <a:ea typeface="Poppins"/>
              <a:cs typeface="Poppins"/>
              <a:sym typeface="Poppins"/>
            </a:endParaRPr>
          </a:p>
        </p:txBody>
      </p:sp>
      <p:sp>
        <p:nvSpPr>
          <p:cNvPr id="911" name="Google Shape;911;p87"/>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2" name="Google Shape;912;p87"/>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3" name="Google Shape;913;p87"/>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4" name="Google Shape;914;p87"/>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5" name="Google Shape;915;p87"/>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6" name="Google Shape;916;p87"/>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7" name="Google Shape;917;p87"/>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8" name="Google Shape;918;p87"/>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Diversity Beyond Numbers</a:t>
            </a:r>
            <a:endParaRPr b="1" sz="262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88"/>
          <p:cNvSpPr txBox="1"/>
          <p:nvPr>
            <p:ph idx="1" type="body"/>
          </p:nvPr>
        </p:nvSpPr>
        <p:spPr>
          <a:xfrm>
            <a:off x="311700" y="560725"/>
            <a:ext cx="8520600" cy="4008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3100">
                <a:latin typeface="Poppins"/>
                <a:ea typeface="Poppins"/>
                <a:cs typeface="Poppins"/>
                <a:sym typeface="Poppins"/>
              </a:rPr>
              <a:t>“</a:t>
            </a:r>
            <a:r>
              <a:rPr lang="en" sz="3100">
                <a:latin typeface="Poppins"/>
                <a:ea typeface="Poppins"/>
                <a:cs typeface="Poppins"/>
                <a:sym typeface="Poppins"/>
              </a:rPr>
              <a:t>Inclusion is not an option - it’s essential for building tech that truly serves all.</a:t>
            </a:r>
            <a:r>
              <a:rPr lang="en" sz="3100">
                <a:latin typeface="Poppins"/>
                <a:ea typeface="Poppins"/>
                <a:cs typeface="Poppins"/>
                <a:sym typeface="Poppins"/>
              </a:rPr>
              <a:t>”</a:t>
            </a:r>
            <a:endParaRPr sz="3100">
              <a:latin typeface="Poppins"/>
              <a:ea typeface="Poppins"/>
              <a:cs typeface="Poppins"/>
              <a:sym typeface="Poppins"/>
            </a:endParaRPr>
          </a:p>
        </p:txBody>
      </p:sp>
      <p:sp>
        <p:nvSpPr>
          <p:cNvPr id="924" name="Google Shape;924;p88"/>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5" name="Google Shape;925;p88"/>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6" name="Google Shape;926;p88"/>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7" name="Google Shape;927;p88"/>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8" name="Google Shape;928;p88"/>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9" name="Google Shape;929;p88"/>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0" name="Google Shape;930;p88"/>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1" name="Google Shape;931;p88"/>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Diversity Beyond Numbers</a:t>
            </a:r>
            <a:endParaRPr b="1" sz="262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400"/>
              <a:t>[</a:t>
            </a:r>
            <a:r>
              <a:rPr lang="en" sz="1400">
                <a:solidFill>
                  <a:schemeClr val="dk1"/>
                </a:solidFill>
              </a:rPr>
              <a:t>1] Sage Journal:</a:t>
            </a:r>
            <a:r>
              <a:rPr lang="en" sz="1400"/>
              <a:t> </a:t>
            </a:r>
            <a:r>
              <a:rPr lang="en" sz="1400" u="sng">
                <a:solidFill>
                  <a:schemeClr val="hlink"/>
                </a:solidFill>
                <a:hlinkClick r:id="rId3"/>
              </a:rPr>
              <a:t>https://journals.sagepub.com/doi/10.1177/17496020211037259</a:t>
            </a:r>
            <a:r>
              <a:rPr lang="en" sz="1400"/>
              <a:t> </a:t>
            </a:r>
            <a:endParaRPr sz="1400"/>
          </a:p>
          <a:p>
            <a:pPr indent="0" lvl="0" marL="0" rtl="0" algn="l">
              <a:lnSpc>
                <a:spcPct val="100000"/>
              </a:lnSpc>
              <a:spcBef>
                <a:spcPts val="1200"/>
              </a:spcBef>
              <a:spcAft>
                <a:spcPts val="0"/>
              </a:spcAft>
              <a:buNone/>
            </a:pPr>
            <a:r>
              <a:rPr lang="en" sz="1400">
                <a:solidFill>
                  <a:schemeClr val="dk1"/>
                </a:solidFill>
              </a:rPr>
              <a:t>[2] </a:t>
            </a:r>
            <a:r>
              <a:rPr lang="en" sz="1400">
                <a:solidFill>
                  <a:schemeClr val="dk1"/>
                </a:solidFill>
              </a:rPr>
              <a:t>WHO Report</a:t>
            </a:r>
            <a:r>
              <a:rPr lang="en" sz="1400"/>
              <a:t>: </a:t>
            </a:r>
            <a:r>
              <a:rPr lang="en" sz="1400" u="sng">
                <a:solidFill>
                  <a:schemeClr val="hlink"/>
                </a:solidFill>
                <a:hlinkClick r:id="rId4"/>
              </a:rPr>
              <a:t>https://www.who.int/health-topics/disability</a:t>
            </a:r>
            <a:r>
              <a:rPr lang="en" sz="1400"/>
              <a:t> </a:t>
            </a:r>
            <a:endParaRPr/>
          </a:p>
          <a:p>
            <a:pPr indent="0" lvl="0" marL="0" rtl="0" algn="l">
              <a:lnSpc>
                <a:spcPct val="100000"/>
              </a:lnSpc>
              <a:spcBef>
                <a:spcPts val="1200"/>
              </a:spcBef>
              <a:spcAft>
                <a:spcPts val="0"/>
              </a:spcAft>
              <a:buNone/>
            </a:pPr>
            <a:r>
              <a:rPr lang="en" sz="1400">
                <a:solidFill>
                  <a:schemeClr val="dk1"/>
                </a:solidFill>
              </a:rPr>
              <a:t>[3] UNDRR 2023 Survey: </a:t>
            </a:r>
            <a:r>
              <a:rPr lang="en" sz="1400" u="sng">
                <a:solidFill>
                  <a:schemeClr val="hlink"/>
                </a:solidFill>
                <a:hlinkClick r:id="rId5"/>
              </a:rPr>
              <a:t>https://www.undrr.org/report/2023-gobal-survey-report-on-persons-with-disabilities-and-disasters</a:t>
            </a:r>
            <a:r>
              <a:rPr lang="en" sz="1400">
                <a:solidFill>
                  <a:schemeClr val="dk1"/>
                </a:solidFill>
              </a:rPr>
              <a:t> </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[4] UNSECO 2023: </a:t>
            </a:r>
            <a:r>
              <a:rPr lang="en" sz="1400" u="sng">
                <a:solidFill>
                  <a:schemeClr val="hlink"/>
                </a:solidFill>
                <a:hlinkClick r:id="rId6"/>
              </a:rPr>
              <a:t>https://www.unesco.org/en/articles/international-womens-day-new-factsheet-highlights-gender-disparities-innovation-and-technology</a:t>
            </a:r>
            <a:r>
              <a:rPr lang="en" sz="1400"/>
              <a:t> </a:t>
            </a:r>
            <a:endParaRPr sz="1400"/>
          </a:p>
          <a:p>
            <a:pPr indent="0" lvl="0" marL="0" rtl="0" algn="l">
              <a:lnSpc>
                <a:spcPct val="100000"/>
              </a:lnSpc>
              <a:spcBef>
                <a:spcPts val="1200"/>
              </a:spcBef>
              <a:spcAft>
                <a:spcPts val="0"/>
              </a:spcAft>
              <a:buNone/>
            </a:pPr>
            <a:r>
              <a:rPr lang="en" sz="1400">
                <a:solidFill>
                  <a:schemeClr val="dk1"/>
                </a:solidFill>
              </a:rPr>
              <a:t>[5] Out Now Global:</a:t>
            </a:r>
            <a:r>
              <a:rPr lang="en" sz="1400"/>
              <a:t> </a:t>
            </a:r>
            <a:r>
              <a:rPr lang="en" sz="1400" u="sng">
                <a:solidFill>
                  <a:schemeClr val="hlink"/>
                </a:solidFill>
                <a:hlinkClick r:id="rId7"/>
              </a:rPr>
              <a:t>https://www.outnowconsulting.com/lgbt2020</a:t>
            </a:r>
            <a:r>
              <a:rPr lang="en" sz="1400"/>
              <a:t> </a:t>
            </a:r>
            <a:endParaRPr sz="1400"/>
          </a:p>
          <a:p>
            <a:pPr indent="0" lvl="0" marL="0" rtl="0" algn="l">
              <a:lnSpc>
                <a:spcPct val="100000"/>
              </a:lnSpc>
              <a:spcBef>
                <a:spcPts val="1200"/>
              </a:spcBef>
              <a:spcAft>
                <a:spcPts val="0"/>
              </a:spcAft>
              <a:buNone/>
            </a:pPr>
            <a:r>
              <a:rPr lang="en" sz="1400">
                <a:solidFill>
                  <a:schemeClr val="dk1"/>
                </a:solidFill>
              </a:rPr>
              <a:t>[6] Eurostat:</a:t>
            </a:r>
            <a:r>
              <a:rPr lang="en" sz="1400"/>
              <a:t> </a:t>
            </a:r>
            <a:r>
              <a:rPr lang="en" sz="1400" u="sng">
                <a:solidFill>
                  <a:schemeClr val="hlink"/>
                </a:solidFill>
                <a:hlinkClick r:id="rId8"/>
              </a:rPr>
              <a:t>https://ec.europa.eu/eurostat</a:t>
            </a:r>
            <a:endParaRPr sz="1400"/>
          </a:p>
          <a:p>
            <a:pPr indent="0" lvl="0" marL="0" rtl="0" algn="l">
              <a:lnSpc>
                <a:spcPct val="100000"/>
              </a:lnSpc>
              <a:spcBef>
                <a:spcPts val="1200"/>
              </a:spcBef>
              <a:spcAft>
                <a:spcPts val="1200"/>
              </a:spcAft>
              <a:buNone/>
            </a:pPr>
            <a:r>
              <a:rPr lang="en" sz="1400">
                <a:solidFill>
                  <a:schemeClr val="dk1"/>
                </a:solidFill>
              </a:rPr>
              <a:t>[7] ILO, 2023:</a:t>
            </a:r>
            <a:r>
              <a:rPr lang="en" sz="1400"/>
              <a:t> </a:t>
            </a:r>
            <a:r>
              <a:rPr lang="en" sz="1400" u="sng">
                <a:solidFill>
                  <a:schemeClr val="hlink"/>
                </a:solidFill>
                <a:hlinkClick r:id="rId9"/>
              </a:rPr>
              <a:t>https://www.ilo.org/publications/flagship-reports/world-employment-and-social-outlook-trends-2023</a:t>
            </a:r>
            <a:r>
              <a:rPr lang="en" sz="1400"/>
              <a:t> </a:t>
            </a:r>
            <a:r>
              <a:rPr lang="en" sz="1400"/>
              <a:t> </a:t>
            </a:r>
            <a:endParaRPr sz="1400"/>
          </a:p>
        </p:txBody>
      </p:sp>
      <p:sp>
        <p:nvSpPr>
          <p:cNvPr id="937" name="Google Shape;937;p89"/>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8" name="Google Shape;938;p89"/>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9" name="Google Shape;939;p89"/>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0" name="Google Shape;940;p89"/>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1" name="Google Shape;941;p89"/>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2" name="Google Shape;942;p89"/>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3" name="Google Shape;943;p89"/>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4" name="Google Shape;944;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0"/>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0" name="Google Shape;950;p90"/>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1" name="Google Shape;951;p90"/>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2" name="Google Shape;952;p90"/>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3" name="Google Shape;953;p90"/>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4" name="Google Shape;954;p90"/>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5" name="Google Shape;955;p90"/>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6" name="Google Shape;956;p9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957" name="Google Shape;957;p90"/>
          <p:cNvSpPr txBox="1"/>
          <p:nvPr>
            <p:ph idx="4294967295" type="body"/>
          </p:nvPr>
        </p:nvSpPr>
        <p:spPr>
          <a:xfrm>
            <a:off x="314750" y="12160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solidFill>
                  <a:schemeClr val="dk1"/>
                </a:solidFill>
              </a:rPr>
              <a:t>[8] World Economic Forum: </a:t>
            </a:r>
            <a:r>
              <a:rPr lang="en" sz="1400" u="sng">
                <a:solidFill>
                  <a:schemeClr val="hlink"/>
                </a:solidFill>
                <a:hlinkClick r:id="rId3"/>
              </a:rPr>
              <a:t>https://www.weforum.org/</a:t>
            </a:r>
            <a:r>
              <a:rPr lang="en" sz="1400">
                <a:solidFill>
                  <a:schemeClr val="dk1"/>
                </a:solidFill>
              </a:rPr>
              <a:t> </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[9] BCG Study: </a:t>
            </a:r>
            <a:r>
              <a:rPr lang="en" sz="1400" u="sng">
                <a:solidFill>
                  <a:schemeClr val="hlink"/>
                </a:solidFill>
                <a:hlinkClick r:id="rId4"/>
              </a:rPr>
              <a:t>https://www.bcg.com/publications/2018/how-diverse-leadership-teams-boost-innovation</a:t>
            </a:r>
            <a:r>
              <a:rPr lang="en" sz="1400">
                <a:solidFill>
                  <a:schemeClr val="dk1"/>
                </a:solidFill>
              </a:rPr>
              <a:t> </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[10] Deloitte Survey:</a:t>
            </a:r>
            <a:r>
              <a:rPr lang="en" sz="1400" u="sng">
                <a:solidFill>
                  <a:schemeClr val="hlink"/>
                </a:solidFill>
                <a:hlinkClick r:id="rId5"/>
              </a:rPr>
              <a:t>https://www.deloitte.com/global/en/issues/work/content/genz-millennialsurvey.html</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[11] McKinsey &amp; Company:  </a:t>
            </a:r>
            <a:r>
              <a:rPr lang="en" sz="1400" u="sng">
                <a:solidFill>
                  <a:schemeClr val="hlink"/>
                </a:solidFill>
                <a:hlinkClick r:id="rId6"/>
              </a:rPr>
              <a:t>https://www.mckinsey.com/featured-insights/diversity-and-inclusion/diversity-wins-how-inclusion-matters</a:t>
            </a:r>
            <a:r>
              <a:rPr lang="en" sz="1400">
                <a:solidFill>
                  <a:schemeClr val="dk1"/>
                </a:solidFill>
              </a:rPr>
              <a:t> </a:t>
            </a:r>
            <a:endParaRPr sz="1400">
              <a:solidFill>
                <a:schemeClr val="dk1"/>
              </a:solidFill>
            </a:endParaRPr>
          </a:p>
          <a:p>
            <a:pPr indent="0" lvl="0" marL="0" rtl="0" algn="l">
              <a:lnSpc>
                <a:spcPct val="100000"/>
              </a:lnSpc>
              <a:spcBef>
                <a:spcPts val="1200"/>
              </a:spcBef>
              <a:spcAft>
                <a:spcPts val="1200"/>
              </a:spcAft>
              <a:buNone/>
            </a:pPr>
            <a:r>
              <a:rPr lang="en" sz="1400">
                <a:solidFill>
                  <a:schemeClr val="dk1"/>
                </a:solidFill>
              </a:rPr>
              <a:t> </a:t>
            </a:r>
            <a:endParaRPr sz="14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91"/>
          <p:cNvSpPr txBox="1"/>
          <p:nvPr>
            <p:ph type="ctrTitle"/>
          </p:nvPr>
        </p:nvSpPr>
        <p:spPr>
          <a:xfrm>
            <a:off x="311700" y="3834325"/>
            <a:ext cx="8520600" cy="114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700"/>
              <a:t>Let’s Gather Town!</a:t>
            </a:r>
            <a:endParaRPr sz="4700"/>
          </a:p>
        </p:txBody>
      </p:sp>
      <p:pic>
        <p:nvPicPr>
          <p:cNvPr id="963" name="Google Shape;963;p91"/>
          <p:cNvPicPr preferRelativeResize="0"/>
          <p:nvPr/>
        </p:nvPicPr>
        <p:blipFill>
          <a:blip r:embed="rId3">
            <a:alphaModFix/>
          </a:blip>
          <a:stretch>
            <a:fillRect/>
          </a:stretch>
        </p:blipFill>
        <p:spPr>
          <a:xfrm>
            <a:off x="502175" y="252325"/>
            <a:ext cx="3396875" cy="3309775"/>
          </a:xfrm>
          <a:prstGeom prst="rect">
            <a:avLst/>
          </a:prstGeom>
          <a:noFill/>
          <a:ln>
            <a:noFill/>
          </a:ln>
        </p:spPr>
      </p:pic>
      <p:sp>
        <p:nvSpPr>
          <p:cNvPr id="964" name="Google Shape;964;p91"/>
          <p:cNvSpPr txBox="1"/>
          <p:nvPr/>
        </p:nvSpPr>
        <p:spPr>
          <a:xfrm>
            <a:off x="4282125" y="353275"/>
            <a:ext cx="4330500" cy="31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2"/>
                </a:solidFill>
              </a:rPr>
              <a:t>Connect with me on LinkedIn: </a:t>
            </a:r>
            <a:r>
              <a:rPr lang="en" sz="2600" u="sng">
                <a:solidFill>
                  <a:schemeClr val="hlink"/>
                </a:solidFill>
                <a:hlinkClick r:id="rId4"/>
              </a:rPr>
              <a:t>https://www.linkedin.com/in/sejal-gupta-she-her/</a:t>
            </a:r>
            <a:endParaRPr sz="2600">
              <a:solidFill>
                <a:schemeClr val="dk2"/>
              </a:solidFill>
            </a:endParaRPr>
          </a:p>
          <a:p>
            <a:pPr indent="0" lvl="0" marL="0" rtl="0" algn="l">
              <a:spcBef>
                <a:spcPts val="0"/>
              </a:spcBef>
              <a:spcAft>
                <a:spcPts val="0"/>
              </a:spcAft>
              <a:buNone/>
            </a:pPr>
            <a:br>
              <a:rPr lang="en" sz="2600">
                <a:solidFill>
                  <a:schemeClr val="dk2"/>
                </a:solidFill>
              </a:rPr>
            </a:br>
            <a:r>
              <a:rPr lang="en" sz="2600">
                <a:solidFill>
                  <a:schemeClr val="dk2"/>
                </a:solidFill>
              </a:rPr>
              <a:t>Or Use this QR Code</a:t>
            </a:r>
            <a:endParaRPr sz="2600">
              <a:solidFill>
                <a:schemeClr val="dk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970" name="Google Shape;970;p9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cxnSp>
        <p:nvCxnSpPr>
          <p:cNvPr id="198" name="Google Shape;198;p32"/>
          <p:cNvCxnSpPr/>
          <p:nvPr/>
        </p:nvCxnSpPr>
        <p:spPr>
          <a:xfrm>
            <a:off x="0" y="1008687"/>
            <a:ext cx="9144000" cy="0"/>
          </a:xfrm>
          <a:prstGeom prst="straightConnector1">
            <a:avLst/>
          </a:prstGeom>
          <a:noFill/>
          <a:ln cap="flat" cmpd="sng" w="28575">
            <a:solidFill>
              <a:srgbClr val="000000"/>
            </a:solidFill>
            <a:prstDash val="solid"/>
            <a:round/>
            <a:headEnd len="sm" w="sm" type="none"/>
            <a:tailEnd len="sm" w="sm" type="none"/>
          </a:ln>
        </p:spPr>
      </p:cxnSp>
      <p:sp>
        <p:nvSpPr>
          <p:cNvPr id="199" name="Google Shape;199;p32"/>
          <p:cNvSpPr txBox="1"/>
          <p:nvPr/>
        </p:nvSpPr>
        <p:spPr>
          <a:xfrm>
            <a:off x="514350" y="485775"/>
            <a:ext cx="2318700" cy="323100"/>
          </a:xfrm>
          <a:prstGeom prst="rect">
            <a:avLst/>
          </a:prstGeom>
          <a:noFill/>
          <a:ln>
            <a:noFill/>
          </a:ln>
        </p:spPr>
        <p:txBody>
          <a:bodyPr anchorCtr="0" anchor="t" bIns="0" lIns="0" spcFirstLastPara="1" rIns="0" wrap="square" tIns="0">
            <a:spAutoFit/>
          </a:bodyPr>
          <a:lstStyle/>
          <a:p>
            <a:pPr indent="0" lvl="0" marL="0" marR="0" rtl="0" algn="l">
              <a:lnSpc>
                <a:spcPct val="126005"/>
              </a:lnSpc>
              <a:spcBef>
                <a:spcPts val="0"/>
              </a:spcBef>
              <a:spcAft>
                <a:spcPts val="0"/>
              </a:spcAft>
              <a:buNone/>
            </a:pPr>
            <a:r>
              <a:rPr b="1" lang="en" sz="2100"/>
              <a:t>Contents</a:t>
            </a:r>
            <a:endParaRPr sz="800"/>
          </a:p>
        </p:txBody>
      </p:sp>
      <p:pic>
        <p:nvPicPr>
          <p:cNvPr descr="The garbage collector clearing out the memory" id="200" name="Google Shape;200;p32"/>
          <p:cNvPicPr preferRelativeResize="0"/>
          <p:nvPr/>
        </p:nvPicPr>
        <p:blipFill rotWithShape="1">
          <a:blip r:embed="rId3">
            <a:alphaModFix/>
          </a:blip>
          <a:srcRect b="0" l="335" r="26741" t="0"/>
          <a:stretch/>
        </p:blipFill>
        <p:spPr>
          <a:xfrm>
            <a:off x="5487774" y="1722545"/>
            <a:ext cx="3105125" cy="3227602"/>
          </a:xfrm>
          <a:prstGeom prst="rect">
            <a:avLst/>
          </a:prstGeom>
          <a:noFill/>
          <a:ln>
            <a:noFill/>
          </a:ln>
        </p:spPr>
      </p:pic>
      <p:sp>
        <p:nvSpPr>
          <p:cNvPr id="201" name="Google Shape;201;p32"/>
          <p:cNvSpPr txBox="1"/>
          <p:nvPr/>
        </p:nvSpPr>
        <p:spPr>
          <a:xfrm>
            <a:off x="645300" y="1418250"/>
            <a:ext cx="4175400" cy="3531900"/>
          </a:xfrm>
          <a:prstGeom prst="rect">
            <a:avLst/>
          </a:prstGeom>
          <a:noFill/>
          <a:ln>
            <a:noFill/>
          </a:ln>
        </p:spPr>
        <p:txBody>
          <a:bodyPr anchorCtr="0" anchor="t" bIns="45700" lIns="91425" spcFirstLastPara="1" rIns="91425" wrap="square" tIns="45700">
            <a:noAutofit/>
          </a:bodyPr>
          <a:lstStyle/>
          <a:p>
            <a:pPr indent="-355600" lvl="0" marL="342900" rtl="0" algn="l">
              <a:lnSpc>
                <a:spcPct val="100000"/>
              </a:lnSpc>
              <a:spcBef>
                <a:spcPts val="1000"/>
              </a:spcBef>
              <a:spcAft>
                <a:spcPts val="0"/>
              </a:spcAft>
              <a:buClr>
                <a:srgbClr val="000000"/>
              </a:buClr>
              <a:buSzPts val="2200"/>
              <a:buAutoNum type="arabicPeriod"/>
            </a:pPr>
            <a:r>
              <a:rPr b="1" lang="en" sz="2200"/>
              <a:t>What is Inclusion?</a:t>
            </a:r>
            <a:endParaRPr b="1" sz="2200"/>
          </a:p>
          <a:p>
            <a:pPr indent="-355600" lvl="0" marL="342900" rtl="0" algn="l">
              <a:lnSpc>
                <a:spcPct val="100000"/>
              </a:lnSpc>
              <a:spcBef>
                <a:spcPts val="1000"/>
              </a:spcBef>
              <a:spcAft>
                <a:spcPts val="0"/>
              </a:spcAft>
              <a:buClr>
                <a:srgbClr val="000000"/>
              </a:buClr>
              <a:buSzPts val="2200"/>
              <a:buAutoNum type="arabicPeriod"/>
            </a:pPr>
            <a:r>
              <a:rPr b="1" lang="en" sz="2200"/>
              <a:t>Why should I care about </a:t>
            </a:r>
            <a:r>
              <a:rPr b="1" lang="en" sz="2200"/>
              <a:t>Inclusion</a:t>
            </a:r>
            <a:r>
              <a:rPr b="1" lang="en" sz="2200"/>
              <a:t>? </a:t>
            </a:r>
            <a:endParaRPr b="1" sz="2200"/>
          </a:p>
          <a:p>
            <a:pPr indent="-355600" lvl="0" marL="342900" rtl="0" algn="l">
              <a:lnSpc>
                <a:spcPct val="100000"/>
              </a:lnSpc>
              <a:spcBef>
                <a:spcPts val="1000"/>
              </a:spcBef>
              <a:spcAft>
                <a:spcPts val="0"/>
              </a:spcAft>
              <a:buClr>
                <a:srgbClr val="000000"/>
              </a:buClr>
              <a:buSzPts val="2200"/>
              <a:buAutoNum type="arabicPeriod"/>
            </a:pPr>
            <a:r>
              <a:rPr b="1" lang="en" sz="2200"/>
              <a:t>Case Studies on Inclusion</a:t>
            </a:r>
            <a:endParaRPr b="1" sz="2200"/>
          </a:p>
          <a:p>
            <a:pPr indent="-355600" lvl="0" marL="342900" rtl="0" algn="l">
              <a:lnSpc>
                <a:spcPct val="100000"/>
              </a:lnSpc>
              <a:spcBef>
                <a:spcPts val="1000"/>
              </a:spcBef>
              <a:spcAft>
                <a:spcPts val="0"/>
              </a:spcAft>
              <a:buClr>
                <a:srgbClr val="000000"/>
              </a:buClr>
              <a:buSzPts val="2200"/>
              <a:buAutoNum type="arabicPeriod"/>
            </a:pPr>
            <a:r>
              <a:rPr b="1" lang="en" sz="2200"/>
              <a:t>How can I bring inclusion through my code?</a:t>
            </a:r>
            <a:endParaRPr b="1" sz="2200"/>
          </a:p>
          <a:p>
            <a:pPr indent="-355600" lvl="0" marL="342900" rtl="0" algn="l">
              <a:lnSpc>
                <a:spcPct val="100000"/>
              </a:lnSpc>
              <a:spcBef>
                <a:spcPts val="1000"/>
              </a:spcBef>
              <a:spcAft>
                <a:spcPts val="0"/>
              </a:spcAft>
              <a:buClr>
                <a:srgbClr val="000000"/>
              </a:buClr>
              <a:buSzPts val="2200"/>
              <a:buAutoNum type="arabicPeriod"/>
            </a:pPr>
            <a:r>
              <a:rPr b="1" lang="en" sz="2200"/>
              <a:t>D&amp;I in Workplace</a:t>
            </a:r>
            <a:endParaRPr b="1" sz="2200"/>
          </a:p>
          <a:p>
            <a:pPr indent="-355600" lvl="0" marL="342900" rtl="0" algn="l">
              <a:lnSpc>
                <a:spcPct val="100000"/>
              </a:lnSpc>
              <a:spcBef>
                <a:spcPts val="1000"/>
              </a:spcBef>
              <a:spcAft>
                <a:spcPts val="0"/>
              </a:spcAft>
              <a:buClr>
                <a:srgbClr val="000000"/>
              </a:buClr>
              <a:buSzPts val="2200"/>
              <a:buAutoNum type="arabicPeriod"/>
            </a:pPr>
            <a:r>
              <a:rPr b="1" lang="en" sz="2200">
                <a:solidFill>
                  <a:srgbClr val="000000"/>
                </a:solidFill>
              </a:rPr>
              <a:t>Best Practices &amp; Q/A</a:t>
            </a:r>
            <a:endParaRPr b="1" sz="2200">
              <a:solidFill>
                <a:srgbClr val="000000"/>
              </a:solidFill>
            </a:endParaRPr>
          </a:p>
        </p:txBody>
      </p:sp>
      <p:grpSp>
        <p:nvGrpSpPr>
          <p:cNvPr id="202" name="Google Shape;202;p32"/>
          <p:cNvGrpSpPr/>
          <p:nvPr/>
        </p:nvGrpSpPr>
        <p:grpSpPr>
          <a:xfrm>
            <a:off x="5179929" y="491955"/>
            <a:ext cx="3105133" cy="1047744"/>
            <a:chOff x="0" y="0"/>
            <a:chExt cx="8280355" cy="2793985"/>
          </a:xfrm>
        </p:grpSpPr>
        <p:grpSp>
          <p:nvGrpSpPr>
            <p:cNvPr id="203" name="Google Shape;203;p32"/>
            <p:cNvGrpSpPr/>
            <p:nvPr/>
          </p:nvGrpSpPr>
          <p:grpSpPr>
            <a:xfrm>
              <a:off x="0" y="0"/>
              <a:ext cx="8280355" cy="2793985"/>
              <a:chOff x="0" y="0"/>
              <a:chExt cx="2688427" cy="907138"/>
            </a:xfrm>
          </p:grpSpPr>
          <p:sp>
            <p:nvSpPr>
              <p:cNvPr id="204" name="Google Shape;204;p32"/>
              <p:cNvSpPr/>
              <p:nvPr/>
            </p:nvSpPr>
            <p:spPr>
              <a:xfrm>
                <a:off x="12700" y="12700"/>
                <a:ext cx="2623657" cy="838558"/>
              </a:xfrm>
              <a:custGeom>
                <a:rect b="b" l="l" r="r" t="t"/>
                <a:pathLst>
                  <a:path extrusionOk="0" h="838558" w="2623657">
                    <a:moveTo>
                      <a:pt x="146050" y="838558"/>
                    </a:moveTo>
                    <a:lnTo>
                      <a:pt x="2477607" y="838558"/>
                    </a:lnTo>
                    <a:cubicBezTo>
                      <a:pt x="2557617" y="838558"/>
                      <a:pt x="2623657" y="772518"/>
                      <a:pt x="2623657" y="692508"/>
                    </a:cubicBezTo>
                    <a:lnTo>
                      <a:pt x="2623657" y="146050"/>
                    </a:lnTo>
                    <a:cubicBezTo>
                      <a:pt x="2623657" y="66040"/>
                      <a:pt x="2557617" y="0"/>
                      <a:pt x="2477607" y="0"/>
                    </a:cubicBezTo>
                    <a:lnTo>
                      <a:pt x="146050" y="0"/>
                    </a:lnTo>
                    <a:cubicBezTo>
                      <a:pt x="66040" y="0"/>
                      <a:pt x="0" y="66040"/>
                      <a:pt x="0" y="146050"/>
                    </a:cubicBezTo>
                    <a:lnTo>
                      <a:pt x="0" y="692508"/>
                    </a:lnTo>
                    <a:cubicBezTo>
                      <a:pt x="0" y="773788"/>
                      <a:pt x="66040" y="838558"/>
                      <a:pt x="146050" y="838558"/>
                    </a:cubicBezTo>
                    <a:close/>
                  </a:path>
                </a:pathLst>
              </a:custGeom>
              <a:solidFill>
                <a:srgbClr val="5E89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5" name="Google Shape;205;p32"/>
              <p:cNvSpPr/>
              <p:nvPr/>
            </p:nvSpPr>
            <p:spPr>
              <a:xfrm>
                <a:off x="0" y="0"/>
                <a:ext cx="2688427" cy="907138"/>
              </a:xfrm>
              <a:custGeom>
                <a:rect b="b" l="l" r="r" t="t"/>
                <a:pathLst>
                  <a:path extrusionOk="0" h="907138" w="2688427">
                    <a:moveTo>
                      <a:pt x="2624927" y="74930"/>
                    </a:moveTo>
                    <a:cubicBezTo>
                      <a:pt x="2596987" y="30480"/>
                      <a:pt x="2547457" y="0"/>
                      <a:pt x="2490307" y="0"/>
                    </a:cubicBezTo>
                    <a:lnTo>
                      <a:pt x="158750" y="0"/>
                    </a:lnTo>
                    <a:cubicBezTo>
                      <a:pt x="71120" y="0"/>
                      <a:pt x="0" y="71120"/>
                      <a:pt x="0" y="158750"/>
                    </a:cubicBezTo>
                    <a:lnTo>
                      <a:pt x="0" y="705208"/>
                    </a:lnTo>
                    <a:cubicBezTo>
                      <a:pt x="0" y="757278"/>
                      <a:pt x="25400" y="802998"/>
                      <a:pt x="63500" y="832208"/>
                    </a:cubicBezTo>
                    <a:cubicBezTo>
                      <a:pt x="91440" y="876658"/>
                      <a:pt x="140970" y="907138"/>
                      <a:pt x="202813" y="907138"/>
                    </a:cubicBezTo>
                    <a:lnTo>
                      <a:pt x="2529677" y="907138"/>
                    </a:lnTo>
                    <a:cubicBezTo>
                      <a:pt x="2617307" y="907138"/>
                      <a:pt x="2688427" y="836018"/>
                      <a:pt x="2688427" y="748388"/>
                    </a:cubicBezTo>
                    <a:lnTo>
                      <a:pt x="2688427" y="197928"/>
                    </a:lnTo>
                    <a:cubicBezTo>
                      <a:pt x="2688427" y="149860"/>
                      <a:pt x="2663027" y="104140"/>
                      <a:pt x="2624927" y="74930"/>
                    </a:cubicBezTo>
                    <a:close/>
                    <a:moveTo>
                      <a:pt x="12700" y="705208"/>
                    </a:moveTo>
                    <a:lnTo>
                      <a:pt x="12700" y="158750"/>
                    </a:lnTo>
                    <a:cubicBezTo>
                      <a:pt x="12700" y="78740"/>
                      <a:pt x="78740" y="12700"/>
                      <a:pt x="158750" y="12700"/>
                    </a:cubicBezTo>
                    <a:lnTo>
                      <a:pt x="2490307" y="12700"/>
                    </a:lnTo>
                    <a:cubicBezTo>
                      <a:pt x="2570317" y="12700"/>
                      <a:pt x="2636357" y="78740"/>
                      <a:pt x="2636357" y="158750"/>
                    </a:cubicBezTo>
                    <a:lnTo>
                      <a:pt x="2636357" y="705208"/>
                    </a:lnTo>
                    <a:cubicBezTo>
                      <a:pt x="2636357" y="785218"/>
                      <a:pt x="2570317" y="851258"/>
                      <a:pt x="2490307" y="851258"/>
                    </a:cubicBezTo>
                    <a:lnTo>
                      <a:pt x="158750" y="851258"/>
                    </a:lnTo>
                    <a:cubicBezTo>
                      <a:pt x="78740" y="851258"/>
                      <a:pt x="12700" y="786488"/>
                      <a:pt x="12700" y="705208"/>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06" name="Google Shape;206;p32"/>
            <p:cNvSpPr txBox="1"/>
            <p:nvPr/>
          </p:nvSpPr>
          <p:spPr>
            <a:xfrm>
              <a:off x="1038111" y="485580"/>
              <a:ext cx="6204300" cy="1641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 sz="4000" u="none" cap="none" strike="noStrike">
                  <a:solidFill>
                    <a:srgbClr val="000000"/>
                  </a:solidFill>
                  <a:latin typeface="Arial"/>
                  <a:ea typeface="Arial"/>
                  <a:cs typeface="Arial"/>
                  <a:sym typeface="Arial"/>
                </a:rPr>
                <a:t>Agenda</a:t>
              </a:r>
              <a:endParaRPr sz="7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ctrTitle"/>
          </p:nvPr>
        </p:nvSpPr>
        <p:spPr>
          <a:xfrm>
            <a:off x="311700" y="1790288"/>
            <a:ext cx="8520600" cy="107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What is Inclusion?</a:t>
            </a:r>
            <a:endParaRPr b="1"/>
          </a:p>
        </p:txBody>
      </p:sp>
      <p:sp>
        <p:nvSpPr>
          <p:cNvPr id="212" name="Google Shape;212;p33"/>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33"/>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3"/>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3"/>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33"/>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33"/>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33"/>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33"/>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220" name="Google Shape;220;p33"/>
          <p:cNvSpPr txBox="1"/>
          <p:nvPr/>
        </p:nvSpPr>
        <p:spPr>
          <a:xfrm>
            <a:off x="311750" y="3267050"/>
            <a:ext cx="85206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300">
                <a:solidFill>
                  <a:schemeClr val="dk1"/>
                </a:solidFill>
              </a:rPr>
              <a:t>Treating everyone the same is the best way to be inclusive.</a:t>
            </a:r>
            <a:endParaRPr b="1" sz="23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26" name="Google Shape;226;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27" name="Google Shape;227;p34"/>
          <p:cNvPicPr preferRelativeResize="0"/>
          <p:nvPr/>
        </p:nvPicPr>
        <p:blipFill>
          <a:blip r:embed="rId3">
            <a:alphaModFix/>
          </a:blip>
          <a:stretch>
            <a:fillRect/>
          </a:stretch>
        </p:blipFill>
        <p:spPr>
          <a:xfrm>
            <a:off x="843200" y="104850"/>
            <a:ext cx="7155551" cy="4939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